
<file path=[Content_Types].xml><?xml version="1.0" encoding="utf-8"?>
<Types xmlns="http://schemas.openxmlformats.org/package/2006/content-types">
  <Default Extension="tmp" ContentType="image/png"/>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267" r:id="rId2"/>
    <p:sldId id="283" r:id="rId3"/>
    <p:sldId id="292" r:id="rId4"/>
    <p:sldId id="284" r:id="rId5"/>
    <p:sldId id="296" r:id="rId6"/>
    <p:sldId id="294" r:id="rId7"/>
    <p:sldId id="297" r:id="rId8"/>
    <p:sldId id="295" r:id="rId9"/>
    <p:sldId id="298" r:id="rId10"/>
    <p:sldId id="300" r:id="rId11"/>
    <p:sldId id="302" r:id="rId12"/>
    <p:sldId id="301" r:id="rId13"/>
    <p:sldId id="303" r:id="rId14"/>
    <p:sldId id="304" r:id="rId15"/>
    <p:sldId id="306" r:id="rId16"/>
    <p:sldId id="307" r:id="rId17"/>
    <p:sldId id="308" r:id="rId18"/>
    <p:sldId id="309" r:id="rId19"/>
    <p:sldId id="288" r:id="rId20"/>
    <p:sldId id="290" r:id="rId21"/>
    <p:sldId id="289" r:id="rId22"/>
    <p:sldId id="265" r:id="rId23"/>
    <p:sldId id="266" r:id="rId24"/>
    <p:sldId id="268" r:id="rId25"/>
    <p:sldId id="264" r:id="rId26"/>
    <p:sldId id="280" r:id="rId27"/>
    <p:sldId id="263" r:id="rId28"/>
    <p:sldId id="269" r:id="rId29"/>
    <p:sldId id="257" r:id="rId30"/>
    <p:sldId id="271" r:id="rId31"/>
    <p:sldId id="270" r:id="rId32"/>
    <p:sldId id="261" r:id="rId33"/>
    <p:sldId id="260" r:id="rId34"/>
    <p:sldId id="272" r:id="rId35"/>
    <p:sldId id="274" r:id="rId36"/>
    <p:sldId id="259" r:id="rId37"/>
    <p:sldId id="258" r:id="rId38"/>
    <p:sldId id="276" r:id="rId39"/>
    <p:sldId id="277" r:id="rId40"/>
    <p:sldId id="278" r:id="rId41"/>
    <p:sldId id="279" r:id="rId42"/>
    <p:sldId id="281" r:id="rId43"/>
    <p:sldId id="398" r:id="rId44"/>
    <p:sldId id="310" r:id="rId45"/>
    <p:sldId id="400" r:id="rId46"/>
    <p:sldId id="401" r:id="rId47"/>
    <p:sldId id="402" r:id="rId48"/>
    <p:sldId id="399" r:id="rId49"/>
    <p:sldId id="403" r:id="rId50"/>
    <p:sldId id="287" r:id="rId51"/>
    <p:sldId id="404"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B"/>
    <a:srgbClr val="A69C95"/>
    <a:srgbClr val="767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7" autoAdjust="0"/>
    <p:restoredTop sz="94013" autoAdjust="0"/>
  </p:normalViewPr>
  <p:slideViewPr>
    <p:cSldViewPr snapToGrid="0" snapToObjects="1" showGuides="1">
      <p:cViewPr>
        <p:scale>
          <a:sx n="80" d="100"/>
          <a:sy n="80" d="100"/>
        </p:scale>
        <p:origin x="-246" y="16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4" d="100"/>
          <a:sy n="64" d="100"/>
        </p:scale>
        <p:origin x="3005"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4F638EE1-263F-4F35-874D-D4F5DFF14F08}"/>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r>
              <a:rPr lang="en-US" dirty="0"/>
              <a:t>The Importance of Agape</a:t>
            </a:r>
          </a:p>
          <a:p>
            <a:r>
              <a:rPr lang="en-US" dirty="0"/>
              <a:t>2019 Kairos Annual Conference</a:t>
            </a:r>
          </a:p>
        </p:txBody>
      </p:sp>
      <p:sp>
        <p:nvSpPr>
          <p:cNvPr id="3" name="Date Placeholder 2">
            <a:extLst>
              <a:ext uri="{FF2B5EF4-FFF2-40B4-BE49-F238E27FC236}">
                <a16:creationId xmlns:a16="http://schemas.microsoft.com/office/drawing/2014/main" xmlns="" id="{D7A3C11C-489D-4566-A4E9-E383324E4E30}"/>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r>
              <a:rPr lang="en-US" dirty="0"/>
              <a:t>July 26 and 27, 2019</a:t>
            </a:r>
          </a:p>
        </p:txBody>
      </p:sp>
      <p:sp>
        <p:nvSpPr>
          <p:cNvPr id="4" name="Footer Placeholder 3">
            <a:extLst>
              <a:ext uri="{FF2B5EF4-FFF2-40B4-BE49-F238E27FC236}">
                <a16:creationId xmlns:a16="http://schemas.microsoft.com/office/drawing/2014/main" xmlns="" id="{B747AF69-112D-4C1D-93FA-6C551ADECC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Slide Number Placeholder 5">
            <a:extLst>
              <a:ext uri="{FF2B5EF4-FFF2-40B4-BE49-F238E27FC236}">
                <a16:creationId xmlns:a16="http://schemas.microsoft.com/office/drawing/2014/main" xmlns="" id="{367864E9-B9F6-4C89-8494-FC6E6CA483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9B6288-2E6F-4F42-B680-23E357A26CD0}" type="slidenum">
              <a:rPr lang="en-US" smtClean="0"/>
              <a:t>‹#›</a:t>
            </a:fld>
            <a:endParaRPr lang="en-US"/>
          </a:p>
        </p:txBody>
      </p:sp>
    </p:spTree>
    <p:extLst>
      <p:ext uri="{BB962C8B-B14F-4D97-AF65-F5344CB8AC3E}">
        <p14:creationId xmlns:p14="http://schemas.microsoft.com/office/powerpoint/2010/main" val="1837189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459EBB28-50FE-9843-9C7E-59B122FC2AF1}" type="datetimeFigureOut">
              <a:rPr lang="en-US" smtClean="0"/>
              <a:t>7/3/2019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4DF63B-B40B-A448-9C89-3FB91C39DBFC}" type="slidenum">
              <a:rPr lang="en-US" smtClean="0"/>
              <a:t>‹#›</a:t>
            </a:fld>
            <a:endParaRPr lang="en-US"/>
          </a:p>
        </p:txBody>
      </p:sp>
    </p:spTree>
    <p:extLst>
      <p:ext uri="{BB962C8B-B14F-4D97-AF65-F5344CB8AC3E}">
        <p14:creationId xmlns:p14="http://schemas.microsoft.com/office/powerpoint/2010/main" val="1391463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mykairos.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mykairos.org/"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mailto:bill@kpmi.org"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mailto:bill@kpmi.org"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1</a:t>
            </a:fld>
            <a:endParaRPr lang="en-US"/>
          </a:p>
        </p:txBody>
      </p:sp>
    </p:spTree>
    <p:extLst>
      <p:ext uri="{BB962C8B-B14F-4D97-AF65-F5344CB8AC3E}">
        <p14:creationId xmlns:p14="http://schemas.microsoft.com/office/powerpoint/2010/main" val="893510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10</a:t>
            </a:fld>
            <a:endParaRPr lang="en-US"/>
          </a:p>
        </p:txBody>
      </p:sp>
    </p:spTree>
    <p:extLst>
      <p:ext uri="{BB962C8B-B14F-4D97-AF65-F5344CB8AC3E}">
        <p14:creationId xmlns:p14="http://schemas.microsoft.com/office/powerpoint/2010/main" val="1464923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11</a:t>
            </a:fld>
            <a:endParaRPr lang="en-US"/>
          </a:p>
        </p:txBody>
      </p:sp>
    </p:spTree>
    <p:extLst>
      <p:ext uri="{BB962C8B-B14F-4D97-AF65-F5344CB8AC3E}">
        <p14:creationId xmlns:p14="http://schemas.microsoft.com/office/powerpoint/2010/main" val="4258440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9E9B6C7-7813-4FA3-9F96-0808E151186A}"/>
              </a:ext>
            </a:extLst>
          </p:cNvPr>
          <p:cNvSpPr>
            <a:spLocks noGrp="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87CB0CE1-BE59-4A47-B782-FE07DD882D0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Advisory Council Secretary, a standard position for all Kairos program: (p. 13-14)</a:t>
            </a:r>
          </a:p>
          <a:p>
            <a:r>
              <a:rPr lang="en-US" sz="1200" kern="1200" dirty="0">
                <a:solidFill>
                  <a:schemeClr val="tx1"/>
                </a:solidFill>
                <a:effectLst/>
                <a:latin typeface="+mn-lt"/>
                <a:ea typeface="+mn-ea"/>
                <a:cs typeface="+mn-cs"/>
              </a:rPr>
              <a:t>Is responsible for notifying Kairos of approved Weekends for posting using the "Register Weekend Info" link on the </a:t>
            </a:r>
            <a:r>
              <a:rPr lang="en-US" sz="1200" u="sng" kern="1200" dirty="0">
                <a:solidFill>
                  <a:schemeClr val="accent5">
                    <a:lumMod val="75000"/>
                  </a:schemeClr>
                </a:solidFill>
                <a:effectLst/>
                <a:latin typeface="+mn-lt"/>
                <a:ea typeface="+mn-ea"/>
                <a:cs typeface="+mn-cs"/>
              </a:rPr>
              <a:t>www.MyKairos.org</a:t>
            </a:r>
            <a:r>
              <a:rPr lang="en-US" sz="1200"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website. This is the critical first step once the Kairos Weekend dates have been determined.</a:t>
            </a:r>
          </a:p>
          <a:p>
            <a:r>
              <a:rPr lang="en-US" sz="1200" kern="1200" dirty="0">
                <a:solidFill>
                  <a:schemeClr val="tx1"/>
                </a:solidFill>
                <a:effectLst/>
                <a:latin typeface="+mn-lt"/>
                <a:ea typeface="+mn-ea"/>
                <a:cs typeface="+mn-cs"/>
              </a:rPr>
              <a:t>	Advisory Council Agape Coordinator, a standard position for all Kairos programs is responsible for these tasks. For the ongoing flow of Agape from and to each Kairos program, the relationship with other programs must be maintained and never neglected…each of us must give to receive. So, please give. (p. 16-17)</a:t>
            </a:r>
          </a:p>
          <a:p>
            <a:r>
              <a:rPr lang="en-US" sz="1200" kern="1200" dirty="0">
                <a:solidFill>
                  <a:schemeClr val="tx1"/>
                </a:solidFill>
                <a:effectLst/>
                <a:latin typeface="+mn-lt"/>
                <a:ea typeface="+mn-ea"/>
                <a:cs typeface="+mn-cs"/>
              </a:rPr>
              <a:t>Keeps informed of upcoming Kairos and other 4th Day Weekends in order that written expressions of agape can be prepared for those Weekends. Agape should be prepared for other programs in the State, nationally and internationally. An intentional effort should be made to provide agape for #1 Weekends. Creates prayer vigil/chain signup sheets for other Kairos Weekends and 4th Day communities. Solicits prayer commitments from Kairos community (including Kairos Inside graduates) and forwards finished agape to appropriate Agape Coordinators (per direction of State Agape Coordinator) advises Weekend Agape Coordinator on acceptable forms of agape, pursuant to Kairos manuals and institutional regulations and assists Weekend Agape Coordinator in registering prayer vigil/chain on </a:t>
            </a:r>
            <a:r>
              <a:rPr lang="en-US" sz="1200" u="sng" kern="1200" dirty="0">
                <a:solidFill>
                  <a:schemeClr val="tx1"/>
                </a:solidFill>
                <a:effectLst/>
                <a:latin typeface="+mn-lt"/>
                <a:ea typeface="+mn-ea"/>
                <a:cs typeface="+mn-cs"/>
              </a:rPr>
              <a:t>www.3dayol.org</a:t>
            </a:r>
            <a:r>
              <a:rPr lang="en-US" sz="1200" kern="1200" dirty="0">
                <a:solidFill>
                  <a:schemeClr val="tx1"/>
                </a:solidFill>
                <a:effectLst/>
                <a:latin typeface="+mn-lt"/>
                <a:ea typeface="+mn-ea"/>
                <a:cs typeface="+mn-cs"/>
              </a:rPr>
              <a:t> and other appropriate Internet sites including the Kairos website (</a:t>
            </a:r>
            <a:r>
              <a:rPr lang="en-US" sz="1200" u="sng" kern="1200" dirty="0">
                <a:solidFill>
                  <a:schemeClr val="tx1"/>
                </a:solidFill>
                <a:effectLst/>
                <a:latin typeface="+mn-lt"/>
                <a:ea typeface="+mn-ea"/>
                <a:cs typeface="+mn-cs"/>
                <a:hlinkClick r:id="rId3"/>
              </a:rPr>
              <a:t>http.MyKairos.org</a:t>
            </a:r>
            <a:r>
              <a:rPr lang="en-US" sz="1200" kern="1200" dirty="0">
                <a:solidFill>
                  <a:schemeClr val="tx1"/>
                </a:solidFill>
                <a:effectLst/>
                <a:latin typeface="+mn-lt"/>
                <a:ea typeface="+mn-ea"/>
                <a:cs typeface="+mn-cs"/>
              </a:rPr>
              <a:t>). Utilizes social media for prayer sign up as appropriate. It is required to be on the Kairos website. Facilitates transportation of material for creation of written forms of agape, (i.e., prayer commitments, posters, place mats, etc.), and supplies to and from the institution. Periodically mails/delivers (through the Institutional Liaison or Weekend Leader) a replenishment supply of Kairos Outside brochures and Guest Reservation forms to prison chaplains and teams.</a:t>
            </a:r>
          </a:p>
          <a:p>
            <a:r>
              <a:rPr lang="en-US" sz="1200" kern="1200" dirty="0">
                <a:solidFill>
                  <a:schemeClr val="tx1"/>
                </a:solidFill>
                <a:effectLst/>
                <a:latin typeface="+mn-lt"/>
                <a:ea typeface="+mn-ea"/>
                <a:cs typeface="+mn-cs"/>
              </a:rPr>
              <a:t>	The Weekend Agape Coordinator/Leader responsibilities are identified in the Kairos Program Manuals (Kairos Inside pages 92-95, Kairos Outside pages 110-113 and Kairos Torch pages 62-71) and can be found in Ezra for each program.</a:t>
            </a:r>
          </a:p>
          <a:p>
            <a:r>
              <a:rPr lang="en-US" sz="1200" kern="1200" dirty="0">
                <a:solidFill>
                  <a:schemeClr val="tx1"/>
                </a:solidFill>
                <a:effectLst/>
                <a:latin typeface="+mn-lt"/>
                <a:ea typeface="+mn-ea"/>
                <a:cs typeface="+mn-cs"/>
              </a:rPr>
              <a:t>The sum of the parts equals “working better together” to shower agape on Kairos Weekends.</a:t>
            </a:r>
          </a:p>
          <a:p>
            <a:r>
              <a:rPr lang="en-US" sz="1200" kern="1200" dirty="0">
                <a:solidFill>
                  <a:schemeClr val="tx1"/>
                </a:solidFill>
                <a:effectLst/>
                <a:latin typeface="+mn-lt"/>
                <a:ea typeface="+mn-ea"/>
                <a:cs typeface="+mn-cs"/>
              </a:rPr>
              <a:t>No one can carry the responsibility of agape alone</a:t>
            </a:r>
          </a:p>
          <a:p>
            <a:r>
              <a:rPr lang="en-US" sz="1200" kern="1200" dirty="0">
                <a:solidFill>
                  <a:schemeClr val="tx1"/>
                </a:solidFill>
                <a:effectLst/>
                <a:latin typeface="+mn-lt"/>
                <a:ea typeface="+mn-ea"/>
                <a:cs typeface="+mn-cs"/>
              </a:rPr>
              <a:t>Everyone responsible for links in the gift of agape can learn more about their opportunity </a:t>
            </a:r>
          </a:p>
          <a:p>
            <a:r>
              <a:rPr lang="en-US" sz="1200" kern="1200" dirty="0">
                <a:solidFill>
                  <a:schemeClr val="tx1"/>
                </a:solidFill>
                <a:effectLst/>
                <a:latin typeface="+mn-lt"/>
                <a:ea typeface="+mn-ea"/>
                <a:cs typeface="+mn-cs"/>
              </a:rPr>
              <a:t>Embrace the heart of pouring unconditional love into the “givers and the getters”</a:t>
            </a:r>
          </a:p>
          <a:p>
            <a:r>
              <a:rPr lang="en-US" sz="1200" kern="1200" dirty="0">
                <a:solidFill>
                  <a:schemeClr val="tx1"/>
                </a:solidFill>
                <a:effectLst/>
                <a:latin typeface="+mn-lt"/>
                <a:ea typeface="+mn-ea"/>
                <a:cs typeface="+mn-cs"/>
              </a:rPr>
              <a:t>Delegate the opportunities</a:t>
            </a:r>
          </a:p>
          <a:p>
            <a:r>
              <a:rPr lang="en-US" sz="1200" kern="1200" dirty="0">
                <a:solidFill>
                  <a:schemeClr val="tx1"/>
                </a:solidFill>
                <a:effectLst/>
                <a:latin typeface="+mn-lt"/>
                <a:ea typeface="+mn-ea"/>
                <a:cs typeface="+mn-cs"/>
              </a:rPr>
              <a:t>Ask others to create placemats and decorate cookie bags</a:t>
            </a:r>
          </a:p>
          <a:p>
            <a:r>
              <a:rPr lang="en-US" sz="1200" kern="1200" dirty="0">
                <a:solidFill>
                  <a:schemeClr val="tx1"/>
                </a:solidFill>
                <a:effectLst/>
                <a:latin typeface="+mn-lt"/>
                <a:ea typeface="+mn-ea"/>
                <a:cs typeface="+mn-cs"/>
              </a:rPr>
              <a:t>Generate financial support for the Kairos Weekend with meal tickets and green agape donations</a:t>
            </a:r>
          </a:p>
          <a:p>
            <a:r>
              <a:rPr lang="en-US" sz="1200" kern="1200" dirty="0">
                <a:solidFill>
                  <a:schemeClr val="tx1"/>
                </a:solidFill>
                <a:effectLst/>
                <a:latin typeface="+mn-lt"/>
                <a:ea typeface="+mn-ea"/>
                <a:cs typeface="+mn-cs"/>
              </a:rPr>
              <a:t>Distribute prayer chain links for people to sign </a:t>
            </a:r>
          </a:p>
          <a:p>
            <a:r>
              <a:rPr lang="en-US" sz="1200" kern="1200" dirty="0">
                <a:solidFill>
                  <a:schemeClr val="tx1"/>
                </a:solidFill>
                <a:effectLst/>
                <a:latin typeface="+mn-lt"/>
                <a:ea typeface="+mn-ea"/>
                <a:cs typeface="+mn-cs"/>
              </a:rPr>
              <a:t>Distribute sections of the prayer vigil to ensure continuous prayer, but encourage the use of the prayer chain links if none of the times on the vigil are possible for the prayer warrior.</a:t>
            </a:r>
          </a:p>
          <a:p>
            <a:r>
              <a:rPr lang="en-US" sz="1200" kern="1200" dirty="0">
                <a:solidFill>
                  <a:schemeClr val="tx1"/>
                </a:solidFill>
                <a:effectLst/>
                <a:latin typeface="+mn-lt"/>
                <a:ea typeface="+mn-ea"/>
                <a:cs typeface="+mn-cs"/>
              </a:rPr>
              <a:t>Prepare an Agape Book to float around churches and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Day communities to assist in offering support of the Kairos Weekend.</a:t>
            </a:r>
          </a:p>
          <a:p>
            <a:endParaRPr lang="en-US" b="0" dirty="0"/>
          </a:p>
        </p:txBody>
      </p:sp>
    </p:spTree>
    <p:extLst>
      <p:ext uri="{BB962C8B-B14F-4D97-AF65-F5344CB8AC3E}">
        <p14:creationId xmlns:p14="http://schemas.microsoft.com/office/powerpoint/2010/main" val="2262403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87CB0CE1-BE59-4A47-B782-FE07DD882D01}"/>
              </a:ext>
            </a:extLst>
          </p:cNvPr>
          <p:cNvSpPr>
            <a:spLocks noGrp="1"/>
          </p:cNvSpPr>
          <p:nvPr>
            <p:ph type="body" idx="1"/>
          </p:nvPr>
        </p:nvSpPr>
        <p:spPr/>
        <p:txBody>
          <a:bodyPr/>
          <a:lstStyle/>
          <a:p>
            <a:pPr lvl="1"/>
            <a:r>
              <a:rPr lang="en-US" sz="1200" kern="1200" dirty="0">
                <a:solidFill>
                  <a:schemeClr val="tx1"/>
                </a:solidFill>
                <a:effectLst/>
                <a:latin typeface="+mn-lt"/>
                <a:ea typeface="+mn-ea"/>
                <a:cs typeface="+mn-cs"/>
              </a:rPr>
              <a:t>Training why we do what we do with an undergirding of scripture and Weekend reflections by Guests and Participants helps us involve the Kairos community in Agape. This is the first step in encouraging small steps to keep the agape love flowing. Invite the community to come to the Agape Parties to keep the momentum going during the team building process. Creating “Adopt Agape” places wall agape in the hands of others so they don’t struggle to draw, paint or make the visual message of hope and encouragement for the Kairos Participants, Residents and Guests we serve. Let it come back to the Kairos Weekend with personal messages and first name last initial signage.</a:t>
            </a:r>
            <a:endParaRPr lang="en-US" b="0" dirty="0"/>
          </a:p>
        </p:txBody>
      </p:sp>
    </p:spTree>
    <p:extLst>
      <p:ext uri="{BB962C8B-B14F-4D97-AF65-F5344CB8AC3E}">
        <p14:creationId xmlns:p14="http://schemas.microsoft.com/office/powerpoint/2010/main" val="1595624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87CB0CE1-BE59-4A47-B782-FE07DD882D01}"/>
              </a:ext>
            </a:extLst>
          </p:cNvPr>
          <p:cNvSpPr>
            <a:spLocks noGrp="1"/>
          </p:cNvSpPr>
          <p:nvPr>
            <p:ph type="body" idx="1"/>
          </p:nvPr>
        </p:nvSpPr>
        <p:spPr/>
        <p:txBody>
          <a:bodyPr/>
          <a:lstStyle/>
          <a:p>
            <a:pPr lvl="0"/>
            <a:r>
              <a:rPr lang="en-US" sz="1200" b="0" kern="1200" dirty="0">
                <a:solidFill>
                  <a:schemeClr val="tx1"/>
                </a:solidFill>
                <a:effectLst/>
                <a:latin typeface="+mn-lt"/>
                <a:ea typeface="+mn-ea"/>
                <a:cs typeface="+mn-cs"/>
              </a:rPr>
              <a:t>We invite the churches to participate in God’s agape love.</a:t>
            </a:r>
            <a:endParaRPr lang="en-US" sz="1600" b="0" kern="1200" dirty="0">
              <a:solidFill>
                <a:schemeClr val="tx1"/>
              </a:solidFill>
              <a:effectLst/>
              <a:latin typeface="+mn-lt"/>
              <a:ea typeface="+mn-ea"/>
              <a:cs typeface="+mn-cs"/>
            </a:endParaRPr>
          </a:p>
          <a:p>
            <a:pPr lvl="1"/>
            <a:r>
              <a:rPr lang="en-US" sz="1200" b="0" kern="1200" dirty="0">
                <a:solidFill>
                  <a:schemeClr val="tx1"/>
                </a:solidFill>
                <a:effectLst/>
                <a:latin typeface="+mn-lt"/>
                <a:ea typeface="+mn-ea"/>
                <a:cs typeface="+mn-cs"/>
              </a:rPr>
              <a:t>Send a Kairos volunteers to their churches with an agape table with “Adopt Agape”, prayer vigil sheets, prayer chain links, meal ticket fundraiser (hospitality love), and invitations to the closings (along with the requirements to attend)</a:t>
            </a:r>
            <a:endParaRPr lang="en-US" sz="1300" b="0" kern="1200" dirty="0">
              <a:solidFill>
                <a:schemeClr val="tx1"/>
              </a:solidFill>
              <a:effectLst/>
              <a:latin typeface="+mn-lt"/>
              <a:ea typeface="+mn-ea"/>
              <a:cs typeface="+mn-cs"/>
            </a:endParaRPr>
          </a:p>
          <a:p>
            <a:pPr lvl="1"/>
            <a:r>
              <a:rPr lang="en-US" sz="1200" b="0" kern="1200" dirty="0">
                <a:solidFill>
                  <a:schemeClr val="tx1"/>
                </a:solidFill>
                <a:effectLst/>
                <a:latin typeface="+mn-lt"/>
                <a:ea typeface="+mn-ea"/>
                <a:cs typeface="+mn-cs"/>
              </a:rPr>
              <a:t>Ask churches for a time to speak to the small groups, Sunday School Classes, or have a Kairos Information Table in the church’s fellowship area to share the stories</a:t>
            </a:r>
            <a:endParaRPr lang="en-US" sz="1300" b="0" kern="1200" dirty="0">
              <a:solidFill>
                <a:schemeClr val="tx1"/>
              </a:solidFill>
              <a:effectLst/>
              <a:latin typeface="+mn-lt"/>
              <a:ea typeface="+mn-ea"/>
              <a:cs typeface="+mn-cs"/>
            </a:endParaRPr>
          </a:p>
          <a:p>
            <a:pPr lvl="1"/>
            <a:r>
              <a:rPr lang="en-US" sz="1200" b="0" kern="1200" dirty="0">
                <a:solidFill>
                  <a:schemeClr val="tx1"/>
                </a:solidFill>
                <a:effectLst/>
                <a:latin typeface="+mn-lt"/>
                <a:ea typeface="+mn-ea"/>
                <a:cs typeface="+mn-cs"/>
              </a:rPr>
              <a:t>Continue the Kairos relationship through personal conversation or newsletter to follow up on the effect of God’s love in the lives of all associated in Kairos programs. </a:t>
            </a:r>
          </a:p>
          <a:p>
            <a:pPr lvl="1"/>
            <a:r>
              <a:rPr lang="en-US" sz="1200" b="0" kern="1200" dirty="0">
                <a:solidFill>
                  <a:schemeClr val="tx1"/>
                </a:solidFill>
                <a:effectLst/>
                <a:latin typeface="+mn-lt"/>
                <a:ea typeface="+mn-ea"/>
                <a:cs typeface="+mn-cs"/>
              </a:rPr>
              <a:t>Love never dies.</a:t>
            </a:r>
            <a:endParaRPr lang="en-US" sz="1300" b="0" kern="1200" dirty="0">
              <a:solidFill>
                <a:schemeClr val="tx1"/>
              </a:solidFill>
              <a:effectLst/>
              <a:latin typeface="+mn-lt"/>
              <a:ea typeface="+mn-ea"/>
              <a:cs typeface="+mn-cs"/>
            </a:endParaRPr>
          </a:p>
          <a:p>
            <a:endParaRPr lang="en-US" b="0" dirty="0"/>
          </a:p>
        </p:txBody>
      </p:sp>
    </p:spTree>
    <p:extLst>
      <p:ext uri="{BB962C8B-B14F-4D97-AF65-F5344CB8AC3E}">
        <p14:creationId xmlns:p14="http://schemas.microsoft.com/office/powerpoint/2010/main" val="3179013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87CB0CE1-BE59-4A47-B782-FE07DD882D01}"/>
              </a:ext>
            </a:extLst>
          </p:cNvPr>
          <p:cNvSpPr>
            <a:spLocks noGrp="1"/>
          </p:cNvSpPr>
          <p:nvPr>
            <p:ph type="body" idx="1"/>
          </p:nvPr>
        </p:nvSpPr>
        <p:spPr/>
        <p:txBody>
          <a:bodyPr/>
          <a:lstStyle/>
          <a:p>
            <a:pPr lvl="1"/>
            <a:r>
              <a:rPr lang="en-US" sz="1200" b="0" kern="1200" dirty="0">
                <a:solidFill>
                  <a:schemeClr val="tx1"/>
                </a:solidFill>
                <a:effectLst/>
                <a:latin typeface="+mn-lt"/>
                <a:ea typeface="+mn-ea"/>
                <a:cs typeface="+mn-cs"/>
              </a:rPr>
              <a:t>A far reaching purpose of the Agape Team is to invite people to visit incarcerated youth on Christ’s behalf, even if they never set foot in a prison by communicating His love through their sacrificial gifts of Agape love. </a:t>
            </a:r>
            <a:endParaRPr lang="en-US" sz="13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Register your Kairos Weekend on </a:t>
            </a:r>
            <a:r>
              <a:rPr lang="en-US" sz="1200" b="0" u="sng" kern="1200" dirty="0">
                <a:solidFill>
                  <a:schemeClr val="tx1"/>
                </a:solidFill>
                <a:effectLst/>
                <a:latin typeface="+mn-lt"/>
                <a:ea typeface="+mn-ea"/>
                <a:cs typeface="+mn-cs"/>
              </a:rPr>
              <a:t>mykairos.org   </a:t>
            </a:r>
            <a:endParaRPr lang="en-US" sz="1300" b="0" u="sng"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Use the information posted on the Kairos Kalendar at </a:t>
            </a:r>
            <a:r>
              <a:rPr lang="en-US" sz="1200" b="0" u="sng" kern="1200" dirty="0">
                <a:solidFill>
                  <a:schemeClr val="tx1"/>
                </a:solidFill>
                <a:effectLst/>
                <a:latin typeface="+mn-lt"/>
                <a:ea typeface="+mn-ea"/>
                <a:cs typeface="+mn-cs"/>
                <a:hlinkClick r:id="rId3"/>
              </a:rPr>
              <a:t>mykairos.org</a:t>
            </a:r>
            <a:r>
              <a:rPr lang="en-US" sz="1200" b="0" kern="1200" dirty="0">
                <a:solidFill>
                  <a:schemeClr val="tx1"/>
                </a:solidFill>
                <a:effectLst/>
                <a:latin typeface="+mn-lt"/>
                <a:ea typeface="+mn-ea"/>
                <a:cs typeface="+mn-cs"/>
              </a:rPr>
              <a:t> to send personalized agape directly to the Agape Leader/Coordinator at the designated email address. This approach insures fresh, new and unique agape for each Kairos Weekend. </a:t>
            </a:r>
            <a:endParaRPr lang="en-US" sz="13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Submit electronic agape by following the pathway at the bottom of the opened “Where We Serve” tab – Click here to e-mail your agape and have it posted on the website for download. Be aware that electronic agape is not taken down from the “Where We Serve” site, unless you ask that it is removed. Send your request for removal to </a:t>
            </a:r>
            <a:r>
              <a:rPr lang="en-US" sz="1200" b="0" u="sng" kern="1200" dirty="0">
                <a:solidFill>
                  <a:schemeClr val="tx1"/>
                </a:solidFill>
                <a:effectLst/>
                <a:latin typeface="+mn-lt"/>
                <a:ea typeface="+mn-ea"/>
                <a:cs typeface="+mn-cs"/>
                <a:hlinkClick r:id="rId4"/>
              </a:rPr>
              <a:t>bill@kpmi.org</a:t>
            </a:r>
            <a:r>
              <a:rPr lang="en-US" sz="1200" b="0" kern="1200" dirty="0">
                <a:solidFill>
                  <a:schemeClr val="tx1"/>
                </a:solidFill>
                <a:effectLst/>
                <a:latin typeface="+mn-lt"/>
                <a:ea typeface="+mn-ea"/>
                <a:cs typeface="+mn-cs"/>
              </a:rPr>
              <a:t>. Include the website address above the specific piece of agape.  Please monitor what is in the inbox for specifically addressed agape… let our “love” not grow old and dated.</a:t>
            </a:r>
            <a:endParaRPr lang="en-US" sz="13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Electronic agape from around the world. Send wall agape to get wall agape. Send names for prayer vigils to get names for prayer vigils. Send prayer chain links to get prayer chain links. Send written prayers of encouragement and hope to get written prayers of encouragement and hope.</a:t>
            </a:r>
            <a:endParaRPr lang="en-US" sz="1300" b="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0" kern="1200" dirty="0">
                <a:solidFill>
                  <a:schemeClr val="tx1"/>
                </a:solidFill>
                <a:effectLst/>
                <a:latin typeface="+mn-lt"/>
                <a:ea typeface="+mn-ea"/>
                <a:cs typeface="+mn-cs"/>
              </a:rPr>
              <a:t>When Christians grasp the totality of agape, Weekends will be filled with overflowing love from the Body of Christ. Agape from the unseen body offering their love through prayer, art, financial support, sharing the story of God’s special time…His Story that changes people, the evidence of love given from people we don’t even know to people they don’t even know… evidence of love given without having to earn or perform to be loved… the introduction to the purest and best love of all… meeting God, who is love. </a:t>
            </a:r>
            <a:endParaRPr lang="en-US" sz="1300" b="0" kern="1200" dirty="0">
              <a:solidFill>
                <a:schemeClr val="tx1"/>
              </a:solidFill>
              <a:effectLst/>
              <a:latin typeface="+mn-lt"/>
              <a:ea typeface="+mn-ea"/>
              <a:cs typeface="+mn-cs"/>
            </a:endParaRPr>
          </a:p>
          <a:p>
            <a:endParaRPr lang="en-US" b="0" dirty="0"/>
          </a:p>
        </p:txBody>
      </p:sp>
    </p:spTree>
    <p:extLst>
      <p:ext uri="{BB962C8B-B14F-4D97-AF65-F5344CB8AC3E}">
        <p14:creationId xmlns:p14="http://schemas.microsoft.com/office/powerpoint/2010/main" val="2161236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Giving and getting agape is important – so let’s get our hands on the how to!</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19</a:t>
            </a:fld>
            <a:endParaRPr lang="en-US"/>
          </a:p>
        </p:txBody>
      </p:sp>
    </p:spTree>
    <p:extLst>
      <p:ext uri="{BB962C8B-B14F-4D97-AF65-F5344CB8AC3E}">
        <p14:creationId xmlns:p14="http://schemas.microsoft.com/office/powerpoint/2010/main" val="3501222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These are just some samples of h</a:t>
            </a:r>
            <a:r>
              <a:rPr lang="en-US" sz="1200" b="0" kern="1200" dirty="0">
                <a:solidFill>
                  <a:schemeClr val="tx1"/>
                </a:solidFill>
                <a:effectLst/>
                <a:latin typeface="+mn-lt"/>
                <a:ea typeface="+mn-ea"/>
                <a:cs typeface="+mn-cs"/>
              </a:rPr>
              <a:t>and carried or snail mail wall agape </a:t>
            </a:r>
            <a:endParaRPr lang="en-US" sz="1300" b="0"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Make a picture on large flipchart paper. Add a simple, broad marker line around the picture to give the poster greater boldness when it is placed on the wall.</a:t>
            </a:r>
          </a:p>
          <a:p>
            <a:pPr lvl="2"/>
            <a:r>
              <a:rPr lang="en-US" sz="1200" b="0" kern="1200" dirty="0">
                <a:solidFill>
                  <a:schemeClr val="tx1"/>
                </a:solidFill>
                <a:effectLst/>
                <a:latin typeface="+mn-lt"/>
                <a:ea typeface="+mn-ea"/>
                <a:cs typeface="+mn-cs"/>
              </a:rPr>
              <a:t>Select the Kairos Weekends from the Kairos Kalendar that you are sending agape to and take note of the facility’s full name, the gender of the population served (needed if you write something like “Greetings to the young men of Kairos Torch #27 at Southwest Oklahoma Juvenile Center”), the Kairos Weekend number, and the email address for agape.</a:t>
            </a:r>
          </a:p>
          <a:p>
            <a:pPr lvl="2"/>
            <a:r>
              <a:rPr lang="en-US" sz="1200" b="0" kern="1200" dirty="0">
                <a:solidFill>
                  <a:schemeClr val="tx1"/>
                </a:solidFill>
                <a:effectLst/>
                <a:latin typeface="+mn-lt"/>
                <a:ea typeface="+mn-ea"/>
                <a:cs typeface="+mn-cs"/>
              </a:rPr>
              <a:t>Insert a personalized message or “greeting” to the specific institution and Kairos Weekend number, including a word of encouragement, word of wisdom, message of God’s love or prayer. </a:t>
            </a:r>
          </a:p>
          <a:p>
            <a:pPr lvl="2"/>
            <a:r>
              <a:rPr lang="en-US" sz="1200" b="0" kern="1200" dirty="0">
                <a:solidFill>
                  <a:schemeClr val="tx1"/>
                </a:solidFill>
                <a:effectLst/>
                <a:latin typeface="+mn-lt"/>
                <a:ea typeface="+mn-ea"/>
                <a:cs typeface="+mn-cs"/>
              </a:rPr>
              <a:t>Share where the agape is coming from on the picture as a part of the “from”- facility, state and country. This information is helpful in showcasing the agape from around the world.</a:t>
            </a:r>
          </a:p>
          <a:p>
            <a:pPr marL="914400" marR="0" lvl="2"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Tape a note on the back of the agape about when and where the agape needs to be sent in time to be displayed for the Kairos Guests and Participants. This note can be removed when the agape is back to the Weekend Agape Leader.</a:t>
            </a:r>
          </a:p>
          <a:p>
            <a:pPr lvl="2"/>
            <a:r>
              <a:rPr lang="en-US" sz="1200" b="0" kern="1200" dirty="0">
                <a:solidFill>
                  <a:schemeClr val="tx1"/>
                </a:solidFill>
                <a:effectLst/>
                <a:latin typeface="+mn-lt"/>
                <a:ea typeface="+mn-ea"/>
                <a:cs typeface="+mn-cs"/>
              </a:rPr>
              <a:t>Have the Kairos community (or other Christian community) write personal notes on the picture to the Guests or Participants and sign with their first name and last initial.</a:t>
            </a:r>
          </a:p>
          <a:p>
            <a:pPr lvl="2"/>
            <a:r>
              <a:rPr lang="en-US" sz="1200" b="0" kern="1200" dirty="0">
                <a:solidFill>
                  <a:schemeClr val="tx1"/>
                </a:solidFill>
                <a:effectLst/>
                <a:latin typeface="+mn-lt"/>
                <a:ea typeface="+mn-ea"/>
                <a:cs typeface="+mn-cs"/>
              </a:rPr>
              <a:t>Send the agape to its designated Kairos Weekend, either hand carried or snail mail!</a:t>
            </a:r>
          </a:p>
          <a:p>
            <a:r>
              <a:rPr lang="en-US" sz="1200" kern="1200" dirty="0">
                <a:solidFill>
                  <a:schemeClr val="tx1"/>
                </a:solidFill>
                <a:effectLst/>
                <a:latin typeface="+mn-lt"/>
                <a:ea typeface="+mn-ea"/>
                <a:cs typeface="+mn-cs"/>
              </a:rPr>
              <a:t>Let’s take just a few minutes to get our hands on some wall agape…and get a few messages of hope written in for the #1 Weekends coming up this year.  Because there is never enough time to do all of the steps, some have been started. You will see that the agape is directed to a Kairos program and where it was sent from is also included. (The organization the agape comes from is the most difficult to get…so train you “Adopt Agape” ambassador to add that information on the poster.) Please…stop at the Recruiting Booth in the common area to sign more agape…. Prayer chains and Prayer Vigils…</a:t>
            </a:r>
          </a:p>
          <a:p>
            <a:r>
              <a:rPr lang="en-US" sz="1200" kern="1200" dirty="0">
                <a:solidFill>
                  <a:schemeClr val="tx1"/>
                </a:solidFill>
                <a:effectLst/>
                <a:latin typeface="+mn-lt"/>
                <a:ea typeface="+mn-ea"/>
                <a:cs typeface="+mn-cs"/>
              </a:rPr>
              <a:t>	On Saturday, July 27th, whatever pieces of wall agape have been completed here at the conference will be sent home with a representative from that state to hand carry to the designated Advisory Council. If this agape was going to be mailed it can be stuffed into a legal envelope and snail mailed to the Weekend Agape Coordinator/Leader using the information available on the Kairos Kalendar “Agape Contacts for Upcoming Weekends.” Plan ahead for delivery!</a:t>
            </a:r>
          </a:p>
          <a:p>
            <a:pPr lvl="2"/>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Adopt Agape prepared during Agape Parties keeps the spirit of agape alive year round.</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20</a:t>
            </a:fld>
            <a:endParaRPr lang="en-US"/>
          </a:p>
        </p:txBody>
      </p:sp>
    </p:spTree>
    <p:extLst>
      <p:ext uri="{BB962C8B-B14F-4D97-AF65-F5344CB8AC3E}">
        <p14:creationId xmlns:p14="http://schemas.microsoft.com/office/powerpoint/2010/main" val="3466514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kern="1200" dirty="0">
                <a:solidFill>
                  <a:schemeClr val="tx1"/>
                </a:solidFill>
                <a:effectLst/>
                <a:latin typeface="+mn-lt"/>
                <a:ea typeface="+mn-ea"/>
                <a:cs typeface="+mn-cs"/>
              </a:rPr>
              <a:t>Electronic agape to Weekend Agape Leaders …. </a:t>
            </a:r>
            <a:endParaRPr lang="en-US" sz="1300" b="0"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Make a picture and/or take a picture (to avoid using someone else’s copyrighted photos) Look for free photos….</a:t>
            </a:r>
          </a:p>
          <a:p>
            <a:pPr lvl="2"/>
            <a:r>
              <a:rPr lang="en-US" sz="1200" b="0" kern="1200" dirty="0">
                <a:solidFill>
                  <a:schemeClr val="tx1"/>
                </a:solidFill>
                <a:effectLst/>
                <a:latin typeface="+mn-lt"/>
                <a:ea typeface="+mn-ea"/>
                <a:cs typeface="+mn-cs"/>
              </a:rPr>
              <a:t>Format it on an 8 ½ x 11 ½ sheet of white paper</a:t>
            </a:r>
          </a:p>
          <a:p>
            <a:pPr lvl="2"/>
            <a:r>
              <a:rPr lang="en-US" sz="1200" b="0" kern="1200" dirty="0">
                <a:solidFill>
                  <a:schemeClr val="tx1"/>
                </a:solidFill>
                <a:effectLst/>
                <a:latin typeface="+mn-lt"/>
                <a:ea typeface="+mn-ea"/>
                <a:cs typeface="+mn-cs"/>
              </a:rPr>
              <a:t>Select the Kairos Weekends from the Kairos Kalendar that you are sending agape to and take note of the facility’s full name, the gender of the population served, the Kairos Weekend Number, and the email address for agape.</a:t>
            </a:r>
          </a:p>
          <a:p>
            <a:pPr lvl="2"/>
            <a:r>
              <a:rPr lang="en-US" sz="1200" b="0" kern="1200" dirty="0">
                <a:solidFill>
                  <a:schemeClr val="tx1"/>
                </a:solidFill>
                <a:effectLst/>
                <a:latin typeface="+mn-lt"/>
                <a:ea typeface="+mn-ea"/>
                <a:cs typeface="+mn-cs"/>
              </a:rPr>
              <a:t>Insert a personalized message or “greeting” to the specific institution and Kairos Weekend number, including a word of encouragement, word of wisdom, message of God’s love or prayer. </a:t>
            </a:r>
            <a:r>
              <a:rPr lang="en-US" sz="1200" kern="1200" dirty="0">
                <a:solidFill>
                  <a:schemeClr val="tx1"/>
                </a:solidFill>
                <a:effectLst/>
                <a:latin typeface="+mn-lt"/>
                <a:ea typeface="+mn-ea"/>
                <a:cs typeface="+mn-cs"/>
              </a:rPr>
              <a:t>Remember there is no distance in space and time when it comes to prayer and praise, so people are faithful to the message of encouragement if the prayer/praise is released right now for God’s special time during the Kairos Weekend. </a:t>
            </a:r>
            <a:endParaRPr lang="en-US" sz="1200" b="0"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Share where the agape is coming from on the picture as a part of the “from”- facility, state and country.</a:t>
            </a:r>
          </a:p>
          <a:p>
            <a:pPr lvl="2"/>
            <a:r>
              <a:rPr lang="en-US" sz="1200" b="0" kern="1200" dirty="0">
                <a:solidFill>
                  <a:schemeClr val="tx1"/>
                </a:solidFill>
                <a:effectLst/>
                <a:latin typeface="+mn-lt"/>
                <a:ea typeface="+mn-ea"/>
                <a:cs typeface="+mn-cs"/>
              </a:rPr>
              <a:t>Have the Kairos community (or other Christian community) write personal notes on the picture to the Guests or Participants and sign with their first name and last initial.</a:t>
            </a:r>
          </a:p>
          <a:p>
            <a:pPr lvl="2"/>
            <a:r>
              <a:rPr lang="en-US" sz="1200" b="0" kern="1200" dirty="0">
                <a:solidFill>
                  <a:schemeClr val="tx1"/>
                </a:solidFill>
                <a:effectLst/>
                <a:latin typeface="+mn-lt"/>
                <a:ea typeface="+mn-ea"/>
                <a:cs typeface="+mn-cs"/>
              </a:rPr>
              <a:t>Scan the agape and prepare an email to which it will be attached. In the email, please offer encouragement to the team and ask for agape and prayer vigil/prayer chain from their Kairos community. Give the date you need the agape returned, the return email address and physical address, your facility’s complete name, gender and population served along with the Kairos program and Weekend number.</a:t>
            </a:r>
          </a:p>
          <a:p>
            <a:pPr lvl="2"/>
            <a:r>
              <a:rPr lang="en-US" sz="1200" b="0" kern="1200" dirty="0">
                <a:solidFill>
                  <a:schemeClr val="tx1"/>
                </a:solidFill>
                <a:effectLst/>
                <a:latin typeface="+mn-lt"/>
                <a:ea typeface="+mn-ea"/>
                <a:cs typeface="+mn-cs"/>
              </a:rPr>
              <a:t>Send the email with agape attached!</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21</a:t>
            </a:fld>
            <a:endParaRPr lang="en-US"/>
          </a:p>
        </p:txBody>
      </p:sp>
    </p:spTree>
    <p:extLst>
      <p:ext uri="{BB962C8B-B14F-4D97-AF65-F5344CB8AC3E}">
        <p14:creationId xmlns:p14="http://schemas.microsoft.com/office/powerpoint/2010/main" val="85125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to “The Importance of Agape” where Kairos Inside, Kairos Outside and Kairos Torch are all in to “listen, listen, love, love”. We are here exemplifying that we are all in …to nurture the spirit of agape, we are all in support of sharing agape with other programs and communities, we are all in to getting agape within  reach of our hands’ creativity - within reach of our community – within reach of the United States Postal Service and within reach of the world-wide web. Agape - all in its various forms, in all of the programs - invites all in for the relationship with Christ and God's amazing love.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are so glad that you are all in this room and we are blessed to be your presenters today…Ida Wheeler and Judy Luster.</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2</a:t>
            </a:fld>
            <a:endParaRPr lang="en-US"/>
          </a:p>
        </p:txBody>
      </p:sp>
    </p:spTree>
    <p:extLst>
      <p:ext uri="{BB962C8B-B14F-4D97-AF65-F5344CB8AC3E}">
        <p14:creationId xmlns:p14="http://schemas.microsoft.com/office/powerpoint/2010/main" val="3454875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23</a:t>
            </a:fld>
            <a:endParaRPr lang="en-US"/>
          </a:p>
        </p:txBody>
      </p:sp>
    </p:spTree>
    <p:extLst>
      <p:ext uri="{BB962C8B-B14F-4D97-AF65-F5344CB8AC3E}">
        <p14:creationId xmlns:p14="http://schemas.microsoft.com/office/powerpoint/2010/main" val="1377784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33</a:t>
            </a:fld>
            <a:endParaRPr lang="en-US"/>
          </a:p>
        </p:txBody>
      </p:sp>
    </p:spTree>
    <p:extLst>
      <p:ext uri="{BB962C8B-B14F-4D97-AF65-F5344CB8AC3E}">
        <p14:creationId xmlns:p14="http://schemas.microsoft.com/office/powerpoint/2010/main" val="3486896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34</a:t>
            </a:fld>
            <a:endParaRPr lang="en-US"/>
          </a:p>
        </p:txBody>
      </p:sp>
    </p:spTree>
    <p:extLst>
      <p:ext uri="{BB962C8B-B14F-4D97-AF65-F5344CB8AC3E}">
        <p14:creationId xmlns:p14="http://schemas.microsoft.com/office/powerpoint/2010/main" val="3003756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35</a:t>
            </a:fld>
            <a:endParaRPr lang="en-US"/>
          </a:p>
        </p:txBody>
      </p:sp>
    </p:spTree>
    <p:extLst>
      <p:ext uri="{BB962C8B-B14F-4D97-AF65-F5344CB8AC3E}">
        <p14:creationId xmlns:p14="http://schemas.microsoft.com/office/powerpoint/2010/main" val="474874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39</a:t>
            </a:fld>
            <a:endParaRPr lang="en-US"/>
          </a:p>
        </p:txBody>
      </p:sp>
    </p:spTree>
    <p:extLst>
      <p:ext uri="{BB962C8B-B14F-4D97-AF65-F5344CB8AC3E}">
        <p14:creationId xmlns:p14="http://schemas.microsoft.com/office/powerpoint/2010/main" val="3356777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In calls us to excellence. </a:t>
            </a:r>
            <a:endParaRPr lang="en-US" dirty="0"/>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43</a:t>
            </a:fld>
            <a:endParaRPr lang="en-US"/>
          </a:p>
        </p:txBody>
      </p:sp>
    </p:spTree>
    <p:extLst>
      <p:ext uri="{BB962C8B-B14F-4D97-AF65-F5344CB8AC3E}">
        <p14:creationId xmlns:p14="http://schemas.microsoft.com/office/powerpoint/2010/main" val="2117734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flow chart of how to email agape directly from your computer to the Weekend Agape Leader/Coordinator.  Go to </a:t>
            </a:r>
            <a:r>
              <a:rPr lang="en-US" u="sng" dirty="0"/>
              <a:t>mykairos.org</a:t>
            </a:r>
            <a:r>
              <a:rPr lang="en-US" dirty="0"/>
              <a:t>. Click on the Kairos Kalendar. Click on “Agape Contacts for Upcoming Weekends”. This will provide an excel spreadsheet of all of the Weekends registered. With this information, you are able to personalize the greeting to the Weekend you are sending agape to… you already have who you are sending the agape from. Remember most Advisory Councils are committed to 2 Kairos Weekends a year, so you’ll need to update the agape on July 1</a:t>
            </a:r>
            <a:r>
              <a:rPr lang="en-US" baseline="30000" dirty="0"/>
              <a:t>st</a:t>
            </a:r>
            <a:r>
              <a:rPr lang="en-US" dirty="0"/>
              <a:t> (insert a new image or picture and add a different greeting, blessing or prayer) so new, fresh agape arrives for the new Kairos Residents, Participants or Guests. All you have to do is attach the agape to your message to the Weekend Agape Coordinator/Leader.</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44</a:t>
            </a:fld>
            <a:endParaRPr lang="en-US"/>
          </a:p>
        </p:txBody>
      </p:sp>
    </p:spTree>
    <p:extLst>
      <p:ext uri="{BB962C8B-B14F-4D97-AF65-F5344CB8AC3E}">
        <p14:creationId xmlns:p14="http://schemas.microsoft.com/office/powerpoint/2010/main" val="2930640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flow chart of how to drop in or gather up agape from </a:t>
            </a:r>
            <a:r>
              <a:rPr lang="en-US" u="sng" dirty="0"/>
              <a:t>MyKairos.org</a:t>
            </a:r>
            <a:r>
              <a:rPr lang="en-US" dirty="0"/>
              <a:t>. Click on “Where We Serve”, click your state or country, click “Agape for Your Weekends”.</a:t>
            </a:r>
          </a:p>
          <a:p>
            <a:r>
              <a:rPr lang="en-US" dirty="0"/>
              <a:t>Drop in agape to go to places outside of your state –  click the bottom line “Click here…..” Bill at Kairos will direct the agape to the designated institution. For agape specifically addressed for institutions in your state, click the top line. The click in the center is for general agape NOT specifically addressed to your state. This is where you find copies of agape that is being sent out to anyone who needs agape – but there is no personalized greeting. </a:t>
            </a:r>
          </a:p>
          <a:p>
            <a:r>
              <a:rPr lang="en-US" dirty="0"/>
              <a:t>It is important to look for the agape on this website…. It does not come directly to the Weekend Agape Coordinator/Leader’s email account listed on the Kairos Kalendar.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Just follow the directions…and if there is a problem… email </a:t>
            </a:r>
            <a:r>
              <a:rPr lang="en-US" sz="1200" u="sng" kern="1200" dirty="0">
                <a:solidFill>
                  <a:schemeClr val="tx1"/>
                </a:solidFill>
                <a:effectLst/>
                <a:latin typeface="+mn-lt"/>
                <a:ea typeface="+mn-ea"/>
                <a:cs typeface="+mn-cs"/>
                <a:hlinkClick r:id="rId3"/>
              </a:rPr>
              <a:t>bill@kpmi.org</a:t>
            </a:r>
            <a:r>
              <a:rPr lang="en-US" sz="1200" kern="1200" dirty="0">
                <a:solidFill>
                  <a:schemeClr val="tx1"/>
                </a:solidFill>
                <a:effectLst/>
                <a:latin typeface="+mn-lt"/>
                <a:ea typeface="+mn-ea"/>
                <a:cs typeface="+mn-cs"/>
              </a:rPr>
              <a:t> and ask for help.</a:t>
            </a:r>
          </a:p>
          <a:p>
            <a:endParaRPr lang="en-US" dirty="0"/>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45</a:t>
            </a:fld>
            <a:endParaRPr lang="en-US"/>
          </a:p>
        </p:txBody>
      </p:sp>
    </p:spTree>
    <p:extLst>
      <p:ext uri="{BB962C8B-B14F-4D97-AF65-F5344CB8AC3E}">
        <p14:creationId xmlns:p14="http://schemas.microsoft.com/office/powerpoint/2010/main" val="1089299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cautionary note to update agape on </a:t>
            </a:r>
            <a:r>
              <a:rPr lang="en-US" sz="1200" u="sng" kern="1200" dirty="0">
                <a:solidFill>
                  <a:schemeClr val="tx1"/>
                </a:solidFill>
                <a:effectLst/>
                <a:latin typeface="+mn-lt"/>
                <a:ea typeface="+mn-ea"/>
                <a:cs typeface="+mn-cs"/>
              </a:rPr>
              <a:t>mykairos.org </a:t>
            </a:r>
            <a:r>
              <a:rPr lang="en-US" sz="1200" kern="1200" dirty="0">
                <a:solidFill>
                  <a:schemeClr val="tx1"/>
                </a:solidFill>
                <a:effectLst/>
                <a:latin typeface="+mn-lt"/>
                <a:ea typeface="+mn-ea"/>
                <a:cs typeface="+mn-cs"/>
              </a:rPr>
              <a:t>“Where We Serve”.  I checked out what was available to Southwest Oklahoma Juvenile Center. A word of encouragement from the Great Plains Emmaus Community…with some beautiful, surprising names on the agape. Several of these people had even served on Kairos Torch teams ---- and Bob Wiseman started Kairos Torch 19 years ago! </a:t>
            </a:r>
          </a:p>
          <a:p>
            <a:r>
              <a:rPr lang="en-US" sz="1200" kern="1200" dirty="0">
                <a:solidFill>
                  <a:schemeClr val="tx1"/>
                </a:solidFill>
                <a:effectLst/>
                <a:latin typeface="+mn-lt"/>
                <a:ea typeface="+mn-ea"/>
                <a:cs typeface="+mn-cs"/>
              </a:rPr>
              <a:t>Maxine’s celebration of life service was December 2011. Bob’s celebration of life service was October 2016. This piece of electronic agape was removed from the </a:t>
            </a:r>
            <a:r>
              <a:rPr lang="en-US" sz="1200" u="sng" kern="1200" dirty="0">
                <a:solidFill>
                  <a:schemeClr val="tx1"/>
                </a:solidFill>
                <a:effectLst/>
                <a:latin typeface="+mn-lt"/>
                <a:ea typeface="+mn-ea"/>
                <a:cs typeface="+mn-cs"/>
              </a:rPr>
              <a:t>mykairos.org</a:t>
            </a:r>
            <a:r>
              <a:rPr lang="en-US" sz="1200" kern="1200" dirty="0">
                <a:solidFill>
                  <a:schemeClr val="tx1"/>
                </a:solidFill>
                <a:effectLst/>
                <a:latin typeface="+mn-lt"/>
                <a:ea typeface="+mn-ea"/>
                <a:cs typeface="+mn-cs"/>
              </a:rPr>
              <a:t>  on April 22, 2019 by sending a message to </a:t>
            </a:r>
            <a:r>
              <a:rPr lang="en-US" sz="1200" u="sng" kern="1200" dirty="0">
                <a:solidFill>
                  <a:schemeClr val="tx1"/>
                </a:solidFill>
                <a:effectLst/>
                <a:latin typeface="+mn-lt"/>
                <a:ea typeface="+mn-ea"/>
                <a:cs typeface="+mn-cs"/>
              </a:rPr>
              <a:t>bill@kpmi.org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A4DF63B-B40B-A448-9C89-3FB91C39DBFC}" type="slidenum">
              <a:rPr lang="en-US" smtClean="0"/>
              <a:t>46</a:t>
            </a:fld>
            <a:endParaRPr lang="en-US"/>
          </a:p>
        </p:txBody>
      </p:sp>
    </p:spTree>
    <p:extLst>
      <p:ext uri="{BB962C8B-B14F-4D97-AF65-F5344CB8AC3E}">
        <p14:creationId xmlns:p14="http://schemas.microsoft.com/office/powerpoint/2010/main" val="3389134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simply encouragement to have your Advisory Councils continue to send agape. Though this reminds us to use the “Where We Serve” Agape for Your Weekends, let me remind you that agape signed during this conference will be hand carried to your state by a willing volunteer.</a:t>
            </a:r>
            <a:endParaRPr lang="en-US" dirty="0"/>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47</a:t>
            </a:fld>
            <a:endParaRPr lang="en-US"/>
          </a:p>
        </p:txBody>
      </p:sp>
    </p:spTree>
    <p:extLst>
      <p:ext uri="{BB962C8B-B14F-4D97-AF65-F5344CB8AC3E}">
        <p14:creationId xmlns:p14="http://schemas.microsoft.com/office/powerpoint/2010/main" val="347650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 us bow our heads, close our eyes and hear words from the greatest love letter ever written: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In, In All Things from 2 Corinthians 9:8 … God is able to bless you (us) abundantly, so that in all things at all times, having all that you (we) need, </a:t>
            </a:r>
          </a:p>
          <a:p>
            <a:r>
              <a:rPr lang="en-US" sz="1200" kern="1200" dirty="0">
                <a:solidFill>
                  <a:schemeClr val="tx1"/>
                </a:solidFill>
                <a:effectLst/>
                <a:latin typeface="+mn-lt"/>
                <a:ea typeface="+mn-ea"/>
                <a:cs typeface="+mn-cs"/>
              </a:rPr>
              <a:t>you (we) will abound in every good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In for Love from 1 Corinthians 13:4-7 (NIV)</a:t>
            </a:r>
          </a:p>
          <a:p>
            <a:r>
              <a:rPr lang="en-US" sz="1200" kern="1200" dirty="0">
                <a:solidFill>
                  <a:schemeClr val="tx1"/>
                </a:solidFill>
                <a:effectLst/>
                <a:latin typeface="+mn-lt"/>
                <a:ea typeface="+mn-ea"/>
                <a:cs typeface="+mn-cs"/>
              </a:rPr>
              <a:t>Love is patient, love is kind. It does not envy, it does not boast, it is not proud. </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does not dishonor others, it is not self-seeking, it is not easily angered, it keeps no record of wrongs. Love does not delight in evil but rejoices with the truth. </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always protects, always trusts, always hopes, always perseveres.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…because God is love.</a:t>
            </a:r>
          </a:p>
          <a:p>
            <a:pPr lvl="0"/>
            <a:r>
              <a:rPr lang="en-US" sz="1200" kern="1200" dirty="0">
                <a:solidFill>
                  <a:schemeClr val="tx1"/>
                </a:solidFill>
                <a:effectLst/>
                <a:latin typeface="+mn-lt"/>
                <a:ea typeface="+mn-ea"/>
                <a:cs typeface="+mn-cs"/>
              </a:rPr>
              <a:t>John 4:8 (NIV)</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Acts 10:33 So I sent for you immediately, and it was good of you to come. Now we are all here in the presence of God to listen to everything the Lord has commanded you to tell us.</a:t>
            </a:r>
          </a:p>
          <a:p>
            <a:r>
              <a:rPr lang="en-US" sz="1200" kern="1200" dirty="0">
                <a:solidFill>
                  <a:schemeClr val="tx1"/>
                </a:solidFill>
                <a:effectLst/>
                <a:latin typeface="+mn-lt"/>
                <a:ea typeface="+mn-ea"/>
                <a:cs typeface="+mn-cs"/>
              </a:rPr>
              <a:t>Colossians 3:14 And over all these virtues put on love, which binds them all together in perfect unity.</a:t>
            </a:r>
          </a:p>
          <a:p>
            <a:endParaRPr lang="en-US" dirty="0"/>
          </a:p>
          <a:p>
            <a:r>
              <a:rPr lang="en-US" dirty="0"/>
              <a:t>Lord God, we thank you that you have given us unconditional love…all in our lives we have seen your love…let us fall all in love with you and guide us to bind all we meet together… all in love.   Amen.</a:t>
            </a:r>
          </a:p>
        </p:txBody>
      </p:sp>
      <p:sp>
        <p:nvSpPr>
          <p:cNvPr id="4" name="Slide Number Placeholder 3"/>
          <p:cNvSpPr>
            <a:spLocks noGrp="1"/>
          </p:cNvSpPr>
          <p:nvPr>
            <p:ph type="sldNum" sz="quarter" idx="5"/>
          </p:nvPr>
        </p:nvSpPr>
        <p:spPr/>
        <p:txBody>
          <a:bodyPr/>
          <a:lstStyle/>
          <a:p>
            <a:fld id="{7A4DF63B-B40B-A448-9C89-3FB91C39DBFC}" type="slidenum">
              <a:rPr lang="en-US" smtClean="0"/>
              <a:t>3</a:t>
            </a:fld>
            <a:endParaRPr lang="en-US"/>
          </a:p>
        </p:txBody>
      </p:sp>
    </p:spTree>
    <p:extLst>
      <p:ext uri="{BB962C8B-B14F-4D97-AF65-F5344CB8AC3E}">
        <p14:creationId xmlns:p14="http://schemas.microsoft.com/office/powerpoint/2010/main" val="3022100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scripture is preparing for our workshop closing. For this reason, ever since I heard about your faith in the Lord Jesus and your love for all God’s people (UNCONDITIONAL LOVE), I have not stopped giving thanks for you, remembering you in my prayers. (PRAYER CHAIN) I keep asking that the God of our Lord Jesus Christ, the glorious Father, may give you the Spirit</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wisdom and revelation, so that you may know him better (PRAYER VIGIL). I pray that the eyes of your heart may be enlightened (THROUGH ALL THE ACTS OF LOVE), in order that you may know the hope to which he has called you, the riches of his glorious inheritance in his holy people, and his incomparably great power for us who believe. That power is the same…	</a:t>
            </a:r>
          </a:p>
          <a:p>
            <a:r>
              <a:rPr lang="en-US" sz="1200" kern="1200" dirty="0">
                <a:solidFill>
                  <a:schemeClr val="tx1"/>
                </a:solidFill>
                <a:effectLst/>
                <a:latin typeface="+mn-lt"/>
                <a:ea typeface="+mn-ea"/>
                <a:cs typeface="+mn-cs"/>
              </a:rPr>
              <a:t>	That same power made such a strong impact on one woman.  Let us view “Kairos Inside for Women: Finding God’s Love Behind Prison Walls”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Allow Frieda to tell the story of overflowing agape that brought her all in for Christ, all in for Kairos and all in lavishing agape on others.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A4DF63B-B40B-A448-9C89-3FB91C39DBFC}" type="slidenum">
              <a:rPr lang="en-US" smtClean="0"/>
              <a:t>48</a:t>
            </a:fld>
            <a:endParaRPr lang="en-US"/>
          </a:p>
        </p:txBody>
      </p:sp>
    </p:spTree>
    <p:extLst>
      <p:ext uri="{BB962C8B-B14F-4D97-AF65-F5344CB8AC3E}">
        <p14:creationId xmlns:p14="http://schemas.microsoft.com/office/powerpoint/2010/main" val="1827440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49</a:t>
            </a:fld>
            <a:endParaRPr lang="en-US"/>
          </a:p>
        </p:txBody>
      </p:sp>
    </p:spTree>
    <p:extLst>
      <p:ext uri="{BB962C8B-B14F-4D97-AF65-F5344CB8AC3E}">
        <p14:creationId xmlns:p14="http://schemas.microsoft.com/office/powerpoint/2010/main" val="193467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Lord, God –</a:t>
            </a:r>
          </a:p>
          <a:p>
            <a:r>
              <a:rPr lang="en-US" dirty="0"/>
              <a:t>We thank you for every Kairos servant attending this workshop about “The Importance of Agape”. May the words, images and expressions be a conduit of your unconditional love to those we serve and those we serve with. Lord, we thank you so much for giving us the opportunity to be your heart, passion and hands – All In Your Name, Amen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invited to sign agape around the room as you exit. Thanks again for coming… and remember to stop by the recruiting booth to see more sample s of agape!</a:t>
            </a: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50</a:t>
            </a:fld>
            <a:endParaRPr lang="en-US"/>
          </a:p>
        </p:txBody>
      </p:sp>
    </p:spTree>
    <p:extLst>
      <p:ext uri="{BB962C8B-B14F-4D97-AF65-F5344CB8AC3E}">
        <p14:creationId xmlns:p14="http://schemas.microsoft.com/office/powerpoint/2010/main" val="1169289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51</a:t>
            </a:fld>
            <a:endParaRPr lang="en-US"/>
          </a:p>
        </p:txBody>
      </p:sp>
    </p:spTree>
    <p:extLst>
      <p:ext uri="{BB962C8B-B14F-4D97-AF65-F5344CB8AC3E}">
        <p14:creationId xmlns:p14="http://schemas.microsoft.com/office/powerpoint/2010/main" val="3171989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for a moment what agape is in Kairos…</a:t>
            </a:r>
          </a:p>
        </p:txBody>
      </p:sp>
      <p:sp>
        <p:nvSpPr>
          <p:cNvPr id="4" name="Slide Number Placeholder 3"/>
          <p:cNvSpPr>
            <a:spLocks noGrp="1"/>
          </p:cNvSpPr>
          <p:nvPr>
            <p:ph type="sldNum" sz="quarter" idx="5"/>
          </p:nvPr>
        </p:nvSpPr>
        <p:spPr/>
        <p:txBody>
          <a:bodyPr/>
          <a:lstStyle/>
          <a:p>
            <a:fld id="{7A4DF63B-B40B-A448-9C89-3FB91C39DBFC}" type="slidenum">
              <a:rPr lang="en-US" smtClean="0"/>
              <a:t>4</a:t>
            </a:fld>
            <a:endParaRPr lang="en-US"/>
          </a:p>
        </p:txBody>
      </p:sp>
    </p:spTree>
    <p:extLst>
      <p:ext uri="{BB962C8B-B14F-4D97-AF65-F5344CB8AC3E}">
        <p14:creationId xmlns:p14="http://schemas.microsoft.com/office/powerpoint/2010/main" val="28288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200" b="0" kern="1200" dirty="0">
                <a:solidFill>
                  <a:schemeClr val="tx1"/>
                </a:solidFill>
                <a:effectLst/>
                <a:latin typeface="+mn-lt"/>
                <a:ea typeface="+mn-ea"/>
                <a:cs typeface="+mn-cs"/>
              </a:rPr>
              <a:t>This is the repeated phrase – all in the Kairos Program Manuals…  “Agape, as used in Kairos, is the offering of unconditional love to another person with no expectation of receiving anything in return. It is wanting the very best for another person and being willing to be used by God to move them toward that “best” without regard to personal sacrifice.”</a:t>
            </a:r>
          </a:p>
          <a:p>
            <a:pPr lvl="2"/>
            <a:r>
              <a:rPr lang="en-US" sz="1200" b="0" kern="1200" dirty="0">
                <a:solidFill>
                  <a:schemeClr val="tx1"/>
                </a:solidFill>
                <a:effectLst/>
                <a:latin typeface="+mn-lt"/>
                <a:ea typeface="+mn-ea"/>
                <a:cs typeface="+mn-cs"/>
              </a:rPr>
              <a:t>(Following are the excerpts from each manual….but this is only for further clarification.)</a:t>
            </a:r>
          </a:p>
          <a:p>
            <a:pPr lvl="2"/>
            <a:r>
              <a:rPr lang="en-US" sz="1200" b="0" kern="1200" dirty="0">
                <a:solidFill>
                  <a:schemeClr val="tx1"/>
                </a:solidFill>
                <a:effectLst/>
                <a:latin typeface="+mn-lt"/>
                <a:ea typeface="+mn-ea"/>
                <a:cs typeface="+mn-cs"/>
              </a:rPr>
              <a:t>Kairos Inside (p. 92)</a:t>
            </a:r>
          </a:p>
          <a:p>
            <a:pPr lvl="3"/>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Agape</a:t>
            </a:r>
            <a:r>
              <a:rPr lang="en-US" sz="1200" b="0" i="1" kern="1200" dirty="0">
                <a:solidFill>
                  <a:schemeClr val="tx1"/>
                </a:solidFill>
                <a:effectLst/>
                <a:latin typeface="+mn-lt"/>
                <a:ea typeface="+mn-ea"/>
                <a:cs typeface="+mn-cs"/>
              </a:rPr>
              <a:t>” is a word in the Greek language of the New Testament used to describe God’s unconditional love toward us, as distinguished from the other words in the Greek language to describe human expressions of love, such as </a:t>
            </a:r>
            <a:r>
              <a:rPr lang="en-US" sz="1200" b="0" i="0" kern="1200" dirty="0">
                <a:solidFill>
                  <a:schemeClr val="tx1"/>
                </a:solidFill>
                <a:effectLst/>
                <a:latin typeface="+mn-lt"/>
                <a:ea typeface="+mn-ea"/>
                <a:cs typeface="+mn-cs"/>
              </a:rPr>
              <a:t>storgê</a:t>
            </a:r>
            <a:r>
              <a:rPr lang="en-US" sz="1200" b="0" i="1" kern="1200" dirty="0">
                <a:solidFill>
                  <a:schemeClr val="tx1"/>
                </a:solidFill>
                <a:effectLst/>
                <a:latin typeface="+mn-lt"/>
                <a:ea typeface="+mn-ea"/>
                <a:cs typeface="+mn-cs"/>
              </a:rPr>
              <a:t> (natural affection), </a:t>
            </a:r>
            <a:r>
              <a:rPr lang="en-US" sz="1200" b="0" i="0" kern="1200" dirty="0">
                <a:solidFill>
                  <a:schemeClr val="tx1"/>
                </a:solidFill>
                <a:effectLst/>
                <a:latin typeface="+mn-lt"/>
                <a:ea typeface="+mn-ea"/>
                <a:cs typeface="+mn-cs"/>
              </a:rPr>
              <a:t>philia </a:t>
            </a:r>
            <a:r>
              <a:rPr lang="en-US" sz="1200" b="0" i="1" kern="1200" dirty="0">
                <a:solidFill>
                  <a:schemeClr val="tx1"/>
                </a:solidFill>
                <a:effectLst/>
                <a:latin typeface="+mn-lt"/>
                <a:ea typeface="+mn-ea"/>
                <a:cs typeface="+mn-cs"/>
              </a:rPr>
              <a:t>(friendship), etc.</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Agape, as used in Kairos, is the offering of unconditional love to another person with no expectation of receiving anything in return.  It is wanting the very best for another person and being willing to be used by God to move them toward that “best” without regard to personal sacrifice.  </a:t>
            </a:r>
            <a:endParaRPr lang="en-US" sz="1100" b="0" i="1"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Kairos Outside</a:t>
            </a:r>
          </a:p>
          <a:p>
            <a:pPr lvl="3"/>
            <a:r>
              <a:rPr lang="en-US" sz="1200" b="0" i="1" kern="1200" dirty="0">
                <a:solidFill>
                  <a:schemeClr val="tx1"/>
                </a:solidFill>
                <a:effectLst/>
                <a:latin typeface="+mn-lt"/>
                <a:ea typeface="+mn-ea"/>
                <a:cs typeface="+mn-cs"/>
              </a:rPr>
              <a:t>Agape is an offering of unconditional love to another person without expecting anything in return.  Agape is: desiring the very best for another person and being willing to try to meet that need without regard to personal cost.  The giving of agape is a sacrifice; that is an act made holy by offering it to God.  All agape must be done in prayerful love. (p. 110) Agape is Christ’s love delivered through the Body of Christ. (p. 7) Agape is any prayer or act of love offered to God for the benefit of someone else. It is not necessary, nor is it even important that you know who has performed agape for you. It is only important that you know it was done for you. You may often hear of the acts of agape as “sacrifices” because a sacrifice is any act made holy by offering it to God. (p. 174)</a:t>
            </a:r>
            <a:endParaRPr lang="en-US" sz="1100" b="0" i="1"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Kairos Torch </a:t>
            </a:r>
          </a:p>
          <a:p>
            <a:pPr lvl="3"/>
            <a:r>
              <a:rPr lang="en-US" sz="1200" b="0" i="1" kern="1200" dirty="0">
                <a:solidFill>
                  <a:schemeClr val="tx1"/>
                </a:solidFill>
                <a:effectLst/>
                <a:latin typeface="+mn-lt"/>
                <a:ea typeface="+mn-ea"/>
                <a:cs typeface="+mn-cs"/>
              </a:rPr>
              <a:t>Agape is a Greek word in the New Testament used to describe God’s unconditional love toward mankind. In Kairos, agape is the offering of unconditional love to another person with no expectation of receiving anything in return. It is wanting the very best for another person and being willing to be used by God to move that person toward that best without regard to personal sacrifice. (p. 62)</a:t>
            </a:r>
            <a:endParaRPr lang="en-US" sz="1100" b="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A4DF63B-B40B-A448-9C89-3FB91C39DBFC}" type="slidenum">
              <a:rPr lang="en-US" smtClean="0"/>
              <a:t>5</a:t>
            </a:fld>
            <a:endParaRPr lang="en-US"/>
          </a:p>
        </p:txBody>
      </p:sp>
    </p:spTree>
    <p:extLst>
      <p:ext uri="{BB962C8B-B14F-4D97-AF65-F5344CB8AC3E}">
        <p14:creationId xmlns:p14="http://schemas.microsoft.com/office/powerpoint/2010/main" val="342333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E769B64-B615-40FD-9020-EDD3B1B9B05F}"/>
              </a:ext>
            </a:extLst>
          </p:cNvPr>
          <p:cNvSpPr>
            <a:spLocks noGrp="1"/>
          </p:cNvSpPr>
          <p:nvPr>
            <p:ph type="body" idx="1"/>
          </p:nvPr>
        </p:nvSpPr>
        <p:spPr/>
        <p:txBody>
          <a:bodyPr/>
          <a:lstStyle/>
          <a:p>
            <a:r>
              <a:rPr lang="en-US" dirty="0"/>
              <a:t>Consider for a moment, if you will, what the purpose of agape is in Kairos….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4FA9157E-FC3F-432C-8405-2E2D37C6B0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Lucida Sans Unicode" panose="020B0602030504020204" pitchFamily="34" charset="0"/>
                <a:cs typeface="Lucida Sans Unicode" panose="020B0602030504020204" pitchFamily="34" charset="0"/>
              </a:rPr>
              <a:t>… one of the great gifts of Kairos is that people can indeed answer Christ’s call to love one another and send expressions of love that restores! </a:t>
            </a:r>
          </a:p>
          <a:p>
            <a:pPr lvl="2"/>
            <a:r>
              <a:rPr lang="en-US" sz="1200" b="0" kern="1200" dirty="0">
                <a:solidFill>
                  <a:schemeClr val="tx1"/>
                </a:solidFill>
                <a:effectLst/>
                <a:latin typeface="+mn-lt"/>
                <a:ea typeface="+mn-ea"/>
                <a:cs typeface="+mn-cs"/>
              </a:rPr>
              <a:t>Kairos Inside</a:t>
            </a:r>
          </a:p>
          <a:p>
            <a:pPr lvl="3"/>
            <a:r>
              <a:rPr lang="en-US" sz="1200" b="0" i="1" kern="1200" dirty="0">
                <a:solidFill>
                  <a:schemeClr val="tx1"/>
                </a:solidFill>
                <a:effectLst/>
                <a:latin typeface="+mn-lt"/>
                <a:ea typeface="+mn-ea"/>
                <a:cs typeface="+mn-cs"/>
              </a:rPr>
              <a:t>It is so important that we move beyond the desire to accumulate “stuff” for the Kairos Weekend and begin to focus on the desire of Christ that people visit the prisoner.  For the vast majority of Christians that “call” is simply beyond them.  However, one of the great gifts of Kairos is that through Kairos, people can indeed visit on behalf of Christ, even if they never set foot in a prison!  In other words, Kairos offers a wonderful opportunity to help Christians respond to Christ’s calling by communicating His love through their sacrificial gifts of agape.  That should be our focus, and the Weekend will be filled with all the love of the Body of Christ that you could ever desire! (p. 93)</a:t>
            </a:r>
            <a:endParaRPr lang="en-US" sz="1100" b="0" i="1"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Kairos Outside</a:t>
            </a:r>
          </a:p>
          <a:p>
            <a:pPr lvl="3"/>
            <a:r>
              <a:rPr lang="en-US" sz="1200" b="0" i="1" kern="1200" dirty="0">
                <a:solidFill>
                  <a:schemeClr val="tx1"/>
                </a:solidFill>
                <a:effectLst/>
                <a:latin typeface="+mn-lt"/>
                <a:ea typeface="+mn-ea"/>
                <a:cs typeface="+mn-cs"/>
              </a:rPr>
              <a:t>Kairos Outside uses the term “agape” to refer to personal and group prayer on behalf of others, so they might become more open to God’s love. (p. 110)</a:t>
            </a:r>
            <a:endParaRPr lang="en-US" sz="1100" b="0" i="1" kern="1200" dirty="0">
              <a:solidFill>
                <a:schemeClr val="tx1"/>
              </a:solidFill>
              <a:effectLst/>
              <a:latin typeface="+mn-lt"/>
              <a:ea typeface="+mn-ea"/>
              <a:cs typeface="+mn-cs"/>
            </a:endParaRPr>
          </a:p>
          <a:p>
            <a:pPr lvl="2"/>
            <a:r>
              <a:rPr lang="en-US" sz="1200" b="0" kern="1200" dirty="0">
                <a:solidFill>
                  <a:schemeClr val="tx1"/>
                </a:solidFill>
                <a:effectLst/>
                <a:latin typeface="+mn-lt"/>
                <a:ea typeface="+mn-ea"/>
                <a:cs typeface="+mn-cs"/>
              </a:rPr>
              <a:t>Kairos Torch</a:t>
            </a:r>
          </a:p>
          <a:p>
            <a:pPr lvl="3"/>
            <a:r>
              <a:rPr lang="en-US" sz="1200" b="0" i="1" kern="1200" dirty="0">
                <a:solidFill>
                  <a:schemeClr val="tx1"/>
                </a:solidFill>
                <a:effectLst/>
                <a:latin typeface="+mn-lt"/>
                <a:ea typeface="+mn-ea"/>
                <a:cs typeface="+mn-cs"/>
              </a:rPr>
              <a:t>A far reaching purpose of the agape team is to invite people to visit incarcerated on Christ’s behalf, even if they never set foot in a prison by communicating His love through their sacrificial gifts of Agape.(p. 62)	</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Drawing on the Theory of Planned Behavior and The Theory of Reasoned Action, agape strengthens positive beliefs, weakens negative beliefs, and introduces new beliefs by allowing investigation of current attitudinal, normative and efficacy beliefs of the individual before choosing the beliefs on which to intervene. (p. 43) Agape offered during the Kairos Torch Weekend draws the youth to shifting their beliefs to a pro-culture perspective.</a:t>
            </a:r>
          </a:p>
          <a:p>
            <a:pPr lvl="0"/>
            <a:r>
              <a:rPr lang="en-US" sz="1200" b="0" kern="1200" dirty="0">
                <a:solidFill>
                  <a:schemeClr val="tx1"/>
                </a:solidFill>
                <a:effectLst/>
                <a:latin typeface="+mn-lt"/>
                <a:ea typeface="+mn-ea"/>
                <a:cs typeface="+mn-cs"/>
              </a:rPr>
              <a:t>		Celebrating each youth at the doors as their name is call when entering</a:t>
            </a:r>
          </a:p>
          <a:p>
            <a:pPr lvl="0"/>
            <a:r>
              <a:rPr lang="en-US" sz="1200" b="0" kern="1200" dirty="0">
                <a:solidFill>
                  <a:schemeClr val="tx1"/>
                </a:solidFill>
                <a:effectLst/>
                <a:latin typeface="+mn-lt"/>
                <a:ea typeface="+mn-ea"/>
                <a:cs typeface="+mn-cs"/>
              </a:rPr>
              <a:t>		Placing the Participant’s name or picture in the Creation video</a:t>
            </a:r>
          </a:p>
          <a:p>
            <a:pPr lvl="0"/>
            <a:r>
              <a:rPr lang="en-US" sz="1200" b="0" kern="1200" dirty="0">
                <a:solidFill>
                  <a:schemeClr val="tx1"/>
                </a:solidFill>
                <a:effectLst/>
                <a:latin typeface="+mn-lt"/>
                <a:ea typeface="+mn-ea"/>
                <a:cs typeface="+mn-cs"/>
              </a:rPr>
              <a:t>		Participant reintroduction as “Special Creation”</a:t>
            </a:r>
          </a:p>
          <a:p>
            <a:pPr lvl="0"/>
            <a:r>
              <a:rPr lang="en-US" sz="1200" b="0" kern="1200" dirty="0">
                <a:solidFill>
                  <a:schemeClr val="tx1"/>
                </a:solidFill>
                <a:effectLst/>
                <a:latin typeface="+mn-lt"/>
                <a:ea typeface="+mn-ea"/>
                <a:cs typeface="+mn-cs"/>
              </a:rPr>
              <a:t>		Answer discussion questions from each talk </a:t>
            </a:r>
          </a:p>
          <a:p>
            <a:pPr lvl="0"/>
            <a:r>
              <a:rPr lang="en-US" sz="1200" b="0" kern="1200" dirty="0">
                <a:solidFill>
                  <a:schemeClr val="tx1"/>
                </a:solidFill>
                <a:effectLst/>
                <a:latin typeface="+mn-lt"/>
                <a:ea typeface="+mn-ea"/>
                <a:cs typeface="+mn-cs"/>
              </a:rPr>
              <a:t>		Poster reinforcement activity</a:t>
            </a:r>
          </a:p>
          <a:p>
            <a:pPr lvl="0"/>
            <a:r>
              <a:rPr lang="en-US" sz="1200" b="0" kern="1200" dirty="0">
                <a:solidFill>
                  <a:schemeClr val="tx1"/>
                </a:solidFill>
                <a:effectLst/>
                <a:latin typeface="+mn-lt"/>
                <a:ea typeface="+mn-ea"/>
                <a:cs typeface="+mn-cs"/>
              </a:rPr>
              <a:t>		Introduction of agape prayer chain</a:t>
            </a:r>
          </a:p>
          <a:p>
            <a:pPr lvl="0"/>
            <a:r>
              <a:rPr lang="en-US" sz="1200" b="0" kern="1200" dirty="0">
                <a:solidFill>
                  <a:schemeClr val="tx1"/>
                </a:solidFill>
                <a:effectLst/>
                <a:latin typeface="+mn-lt"/>
                <a:ea typeface="+mn-ea"/>
                <a:cs typeface="+mn-cs"/>
              </a:rPr>
              <a:t>		Presentation of Forgiveness &amp; activity</a:t>
            </a:r>
          </a:p>
          <a:p>
            <a:pPr lvl="0"/>
            <a:r>
              <a:rPr lang="en-US" sz="1200" b="0" kern="1200" dirty="0">
                <a:solidFill>
                  <a:schemeClr val="tx1"/>
                </a:solidFill>
                <a:effectLst/>
                <a:latin typeface="+mn-lt"/>
                <a:ea typeface="+mn-ea"/>
                <a:cs typeface="+mn-cs"/>
              </a:rPr>
              <a:t>		Designing God Box</a:t>
            </a:r>
          </a:p>
          <a:p>
            <a:pPr lvl="0"/>
            <a:r>
              <a:rPr lang="en-US" sz="1200" b="0" kern="1200" dirty="0">
                <a:solidFill>
                  <a:schemeClr val="tx1"/>
                </a:solidFill>
                <a:effectLst/>
                <a:latin typeface="+mn-lt"/>
                <a:ea typeface="+mn-ea"/>
                <a:cs typeface="+mn-cs"/>
              </a:rPr>
              <a:t>		Reinforcement activity for “Walled Off” – building of wall</a:t>
            </a:r>
          </a:p>
          <a:p>
            <a:pPr lvl="0"/>
            <a:r>
              <a:rPr lang="en-US" sz="1200" b="0" kern="1200" dirty="0">
                <a:solidFill>
                  <a:schemeClr val="tx1"/>
                </a:solidFill>
                <a:effectLst/>
                <a:latin typeface="+mn-lt"/>
                <a:ea typeface="+mn-ea"/>
                <a:cs typeface="+mn-cs"/>
              </a:rPr>
              <a:t>		Guide Meetings</a:t>
            </a:r>
          </a:p>
          <a:p>
            <a:pPr lvl="0"/>
            <a:r>
              <a:rPr lang="en-US" sz="1200" b="0" kern="1200" dirty="0">
                <a:solidFill>
                  <a:schemeClr val="tx1"/>
                </a:solidFill>
                <a:effectLst/>
                <a:latin typeface="+mn-lt"/>
                <a:ea typeface="+mn-ea"/>
                <a:cs typeface="+mn-cs"/>
              </a:rPr>
              <a:t>		Forgiveness Service</a:t>
            </a:r>
          </a:p>
          <a:p>
            <a:pPr lvl="0"/>
            <a:r>
              <a:rPr lang="en-US" sz="1200" b="0" kern="1200" dirty="0">
                <a:solidFill>
                  <a:schemeClr val="tx1"/>
                </a:solidFill>
                <a:effectLst/>
                <a:latin typeface="+mn-lt"/>
                <a:ea typeface="+mn-ea"/>
                <a:cs typeface="+mn-cs"/>
              </a:rPr>
              <a:t>		Weekend Summary Skit</a:t>
            </a:r>
          </a:p>
          <a:p>
            <a:pPr lvl="0"/>
            <a:r>
              <a:rPr lang="en-US" sz="1200" b="0" kern="1200" dirty="0">
                <a:solidFill>
                  <a:schemeClr val="tx1"/>
                </a:solidFill>
                <a:effectLst/>
                <a:latin typeface="+mn-lt"/>
                <a:ea typeface="+mn-ea"/>
                <a:cs typeface="+mn-cs"/>
              </a:rPr>
              <a:t>		Receiving Personal Agape</a:t>
            </a:r>
          </a:p>
          <a:p>
            <a:pPr lvl="0"/>
            <a:r>
              <a:rPr lang="en-US" sz="1200" b="0" kern="1200" dirty="0">
                <a:solidFill>
                  <a:schemeClr val="tx1"/>
                </a:solidFill>
                <a:effectLst/>
                <a:latin typeface="+mn-lt"/>
                <a:ea typeface="+mn-ea"/>
                <a:cs typeface="+mn-cs"/>
              </a:rPr>
              <a:t>		Closing Ceremony</a:t>
            </a:r>
          </a:p>
          <a:p>
            <a:pPr lvl="0"/>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As retold by Kevin Resnover: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One Kairos Torch Participant shared a story from the podium at his Closing Ceremony. Looking at those in the audience, he saw that only one adult was black and everyone else was white. He said, “You all have messed me up. All my life, I heard the talk on my front porch about how no white person ever cared about us black people. And I come to this Kairos thing, and all you all just love me and feed me and be nice to me. You have messed me up ‘cause now I know you care. What do I do with that?”</a:t>
            </a: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59B3140C-4E45-497B-9CBF-E0145882C9BE}"/>
              </a:ext>
            </a:extLst>
          </p:cNvPr>
          <p:cNvSpPr>
            <a:spLocks noGrp="1"/>
          </p:cNvSpPr>
          <p:nvPr>
            <p:ph type="body" idx="1"/>
          </p:nvPr>
        </p:nvSpPr>
        <p:spPr/>
        <p:txBody>
          <a:bodyPr/>
          <a:lstStyle/>
          <a:p>
            <a:pPr lvl="2"/>
            <a:r>
              <a:rPr lang="en-US" sz="1200" b="0" kern="1200" dirty="0">
                <a:solidFill>
                  <a:schemeClr val="tx1"/>
                </a:solidFill>
                <a:effectLst/>
                <a:latin typeface="+mn-lt"/>
                <a:ea typeface="+mn-ea"/>
                <a:cs typeface="+mn-cs"/>
              </a:rPr>
              <a:t>When Christians grasp the totality of agape and their inclusion in the Body of Christ, Weekends will be filled with overflowing love from the Body of Christ. The entire Kairos Weekend and Continuing Ministry becomes an expression of God’s unconditional love being offered through the Kairos volunteers’ presence, conversations, gifts of time, presentation of poster agape, prayer, blessings of snacks and meals, music and laughter.</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02C28A56-9E34-46E9-B8E5-275096DC68CB}"/>
              </a:ext>
            </a:extLst>
          </p:cNvPr>
          <p:cNvSpPr>
            <a:spLocks noGrp="1"/>
          </p:cNvSpPr>
          <p:nvPr>
            <p:ph type="body" idx="1"/>
          </p:nvPr>
        </p:nvSpPr>
        <p:spPr/>
        <p:txBody>
          <a:bodyPr/>
          <a:lstStyle/>
          <a:p>
            <a:pPr lvl="3" algn="l" defTabSz="914400" rtl="0" eaLnBrk="1" latinLnBrk="0" hangingPunct="1"/>
            <a:r>
              <a:rPr lang="en-US" sz="1200" b="0" kern="1200" dirty="0">
                <a:solidFill>
                  <a:schemeClr val="tx1"/>
                </a:solidFill>
                <a:latin typeface="+mn-lt"/>
                <a:ea typeface="+mn-ea"/>
                <a:cs typeface="+mn-cs"/>
              </a:rPr>
              <a:t>Invisible or visible agape is:</a:t>
            </a:r>
          </a:p>
          <a:p>
            <a:pPr lvl="3" algn="l" defTabSz="914400" rtl="0" eaLnBrk="1" latinLnBrk="0" hangingPunct="1"/>
            <a:r>
              <a:rPr lang="en-US" sz="1200" b="0" kern="1200" dirty="0">
                <a:solidFill>
                  <a:schemeClr val="tx1"/>
                </a:solidFill>
                <a:latin typeface="+mn-lt"/>
                <a:ea typeface="+mn-ea"/>
                <a:cs typeface="+mn-cs"/>
              </a:rPr>
              <a:t>Time</a:t>
            </a:r>
            <a:r>
              <a:rPr lang="en-US" sz="1200" b="0" i="1" kern="1200" dirty="0">
                <a:solidFill>
                  <a:schemeClr val="tx1"/>
                </a:solidFill>
                <a:effectLst/>
                <a:latin typeface="+mn-lt"/>
                <a:ea typeface="+mn-ea"/>
                <a:cs typeface="+mn-cs"/>
              </a:rPr>
              <a:t>…Michael, a Kairos Torch Participants once said, “Love is time.”</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Relationships…the smiles, the laughter, the positive words, conversation and discussion </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Table Families or Tables…invitation to be involved and to express ideas</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Unconditional acceptance… that we are gathering together for a Christian journey</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Hospitality… meals and snacks served with a smile to all in the community room</a:t>
            </a:r>
            <a:endParaRPr lang="en-US" sz="1100" b="0" i="1" kern="1200" dirty="0">
              <a:solidFill>
                <a:schemeClr val="tx1"/>
              </a:solidFill>
              <a:effectLst/>
              <a:latin typeface="+mn-lt"/>
              <a:ea typeface="+mn-ea"/>
              <a:cs typeface="+mn-cs"/>
            </a:endParaRPr>
          </a:p>
          <a:p>
            <a:pPr lvl="3"/>
            <a:r>
              <a:rPr lang="en-US" sz="1200" b="0" i="1" kern="1200" dirty="0">
                <a:solidFill>
                  <a:schemeClr val="tx1"/>
                </a:solidFill>
                <a:effectLst/>
                <a:latin typeface="+mn-lt"/>
                <a:ea typeface="+mn-ea"/>
                <a:cs typeface="+mn-cs"/>
              </a:rPr>
              <a:t>Intercessory prayer given personally or corporately</a:t>
            </a:r>
            <a:endParaRPr lang="en-US" sz="1100" b="0" i="1" kern="1200" dirty="0">
              <a:solidFill>
                <a:schemeClr val="tx1"/>
              </a:solidFill>
              <a:effectLst/>
              <a:latin typeface="+mn-lt"/>
              <a:ea typeface="+mn-ea"/>
              <a:cs typeface="+mn-cs"/>
            </a:endParaRPr>
          </a:p>
          <a:p>
            <a:r>
              <a:rPr lang="en-US" b="0" dirty="0"/>
              <a:t>Tangible agape is anything addressed or given to all Kairos Participants or Guests. </a:t>
            </a:r>
          </a:p>
          <a:p>
            <a:r>
              <a:rPr lang="en-US" b="0" dirty="0"/>
              <a:t>	General agape is considered </a:t>
            </a:r>
            <a:r>
              <a:rPr lang="en-US" sz="1200" b="0" i="1" kern="1200" dirty="0">
                <a:solidFill>
                  <a:schemeClr val="tx1"/>
                </a:solidFill>
                <a:effectLst/>
                <a:latin typeface="+mn-lt"/>
                <a:ea typeface="+mn-ea"/>
                <a:cs typeface="+mn-cs"/>
              </a:rPr>
              <a:t>Green Agape (Money)</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Wall Agape…personalized to the specific Kairos Weekend, Notes/pictures drawn by children</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Prayer Chain-created “new” each time to continue involvement of those near and far</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Prayer Vigil-created “new” each time to continue involvement of those near and far and shows the uninterrupted covering of prayer for the Kairos Weekend at a glance. These people who are only connected to us because of the love of our Lord. Cakes – for Kairos Torch and Kairos Outside</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Cookies, even though more facilities are restricting this sweet agape</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Placemats</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Flowers</a:t>
            </a:r>
            <a:r>
              <a:rPr lang="en-US" sz="1100" b="0" i="1"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Walking in Love and Closings</a:t>
            </a:r>
            <a:endParaRPr lang="en-US" b="0" dirty="0"/>
          </a:p>
          <a:p>
            <a:r>
              <a:rPr lang="en-US" b="0" dirty="0"/>
              <a:t>	Personal agape includes the “Special Letters” from the Residents or Participants for Kairos Outside Guests, “warm fuzzies” placed on the Guests beds or pillows, personal letters written to the Residents or Participants by the Kairos Inside team and Kairos Torch team respectively, God’s Word, Your Journey to Freedom Bible and the accompanying Discussion Guide for Kairos Torch and Kairos Inside (as allowed) and in the case of Kairos Torch a birthday cake with the Participant’s name on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	Agape is expressed in every person, in every moment and in every act leading to the Kairos Weekend, throughout the Kairos Weekend and following the Kairos Weekend.</a:t>
            </a:r>
          </a:p>
          <a:p>
            <a:endParaRPr lang="en-US" b="0" dirty="0"/>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0A137F-8AB7-CF4A-8B98-B3BF174C58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B69F651-B654-214E-B26F-BD6063BBAC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89B2A86-2116-4E43-A2AB-0A9FDF49CFA4}"/>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24FA02D0-41A8-1340-B425-34A854007A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000793-6C04-8F43-B450-E5F2F12B9E99}"/>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3860710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78584F-9FB0-FE49-8DDD-E492AF75A7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1507672-E5F1-AB48-A730-EC11593A57A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4D036A6-079C-C14D-963A-6A9E343FBBE7}"/>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21DC2B1E-BA9B-F942-9041-483138DFE4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1F26D09-9F90-7040-AF27-81F72C37B026}"/>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1567250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7A97951-8500-AD41-824E-E112AAE463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692A36A-A589-064C-9D85-0329C5BE039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A302F9-5416-5448-B50F-6D5E64768181}"/>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36240D10-DC11-E448-B633-42CE421C2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6B6BEF5-842C-D242-8D6F-574C6C77C26E}"/>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4198727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68221A-6CD0-CD49-BDBD-7FCFFB902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8C6CAF7-4639-5240-8B0F-4327E5AF1E5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052257-CFA5-E14D-B41F-AB03C5517679}"/>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28C83732-6479-D446-A37C-274C54EDE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5114C87-39B8-5244-9420-46B754603E75}"/>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112803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5A664-DA1F-5D47-98A3-13963AF38E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494B3EB-FAF8-814B-B76D-429FFCC787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9442E69-2FBD-E14F-ADA6-ED59E3B48EEB}"/>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601DE149-AF66-D04B-AE69-66A227926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8C32F43-983D-8243-86E2-48F221519374}"/>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14445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C4C82E-88E7-7A4A-B2ED-E9C45C12EE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E0530ED-5296-744D-AF86-7FA5BE5F90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A3FBD94-B3B4-0543-BBD3-61AED2F45F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409F4EA-C7BA-B643-AA91-8A0DF5485324}"/>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6" name="Footer Placeholder 5">
            <a:extLst>
              <a:ext uri="{FF2B5EF4-FFF2-40B4-BE49-F238E27FC236}">
                <a16:creationId xmlns:a16="http://schemas.microsoft.com/office/drawing/2014/main" xmlns="" id="{D9F968B8-141F-6841-9E8B-259670C82D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9C39CE5-94B7-2544-B5B6-D784B3BB1149}"/>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2802290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F384E3-9230-264D-B10C-371760DDFC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8CE068C-2098-AA4E-836D-F5A7AD6B83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411C6614-CB69-1543-9DAA-1018D9B704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40E5AE4-7656-8A41-94FA-79A6A3E26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7B705C1-CEC0-CD45-AB23-20AABA8F9F2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91B2FB0-B965-6440-B75A-57360D106A58}"/>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8" name="Footer Placeholder 7">
            <a:extLst>
              <a:ext uri="{FF2B5EF4-FFF2-40B4-BE49-F238E27FC236}">
                <a16:creationId xmlns:a16="http://schemas.microsoft.com/office/drawing/2014/main" xmlns="" id="{C64D4428-0FA2-BA4A-902B-9000353CDB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FC215C0-E67F-B24D-BA77-C2E452837A32}"/>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386403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2A3DA-22E2-F045-87FD-EB9BA1CBC7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91EB261-96EC-274E-90AA-4766971F2634}"/>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4" name="Footer Placeholder 3">
            <a:extLst>
              <a:ext uri="{FF2B5EF4-FFF2-40B4-BE49-F238E27FC236}">
                <a16:creationId xmlns:a16="http://schemas.microsoft.com/office/drawing/2014/main" xmlns="" id="{8BC24DB9-1133-104B-A6E6-D0131BAFB3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6C8E373-F7CD-A545-B269-C54CD63A33FB}"/>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49938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982D6EA-C9EF-6A45-91EB-8ED68371E443}"/>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3" name="Footer Placeholder 2">
            <a:extLst>
              <a:ext uri="{FF2B5EF4-FFF2-40B4-BE49-F238E27FC236}">
                <a16:creationId xmlns:a16="http://schemas.microsoft.com/office/drawing/2014/main" xmlns="" id="{52CEC097-500D-874E-BACD-C25EE802A9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A6E5C6B-3FCC-B145-915E-CC9A5999ECAE}"/>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3274060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EE01DD-8587-124F-A0F8-203AB4FBC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A9E1CEF-4B50-FC43-91A2-E136032940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A7091A2-03D9-A243-892A-91EE6B025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AEA10BC-ACB4-FA41-92CE-17CB2AADA6DD}"/>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6" name="Footer Placeholder 5">
            <a:extLst>
              <a:ext uri="{FF2B5EF4-FFF2-40B4-BE49-F238E27FC236}">
                <a16:creationId xmlns:a16="http://schemas.microsoft.com/office/drawing/2014/main" xmlns="" id="{AA55E190-6A77-A247-8C1D-3BAFBAD114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C695DA-A00D-1B4C-AEC6-1C63FE22CF48}"/>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344413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ADF8D6-D686-DE43-8ABB-D902114839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49711085-DFF7-AD40-9279-A0547A1C6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A9365C3-BB65-734D-8012-45BF04139F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9DC998-B623-054D-AC21-AABC18AA7C44}"/>
              </a:ext>
            </a:extLst>
          </p:cNvPr>
          <p:cNvSpPr>
            <a:spLocks noGrp="1"/>
          </p:cNvSpPr>
          <p:nvPr>
            <p:ph type="dt" sz="half" idx="10"/>
          </p:nvPr>
        </p:nvSpPr>
        <p:spPr/>
        <p:txBody>
          <a:bodyPr/>
          <a:lstStyle/>
          <a:p>
            <a:fld id="{E7D3DFD6-17D8-8F4B-8920-8528C733FF8D}" type="datetimeFigureOut">
              <a:rPr lang="en-US" smtClean="0"/>
              <a:t>7/3/2019</a:t>
            </a:fld>
            <a:endParaRPr lang="en-US"/>
          </a:p>
        </p:txBody>
      </p:sp>
      <p:sp>
        <p:nvSpPr>
          <p:cNvPr id="6" name="Footer Placeholder 5">
            <a:extLst>
              <a:ext uri="{FF2B5EF4-FFF2-40B4-BE49-F238E27FC236}">
                <a16:creationId xmlns:a16="http://schemas.microsoft.com/office/drawing/2014/main" xmlns="" id="{59BB4542-6244-6944-BB92-45B76C8545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538F014-EE1A-FA40-8DD5-E7DA68E54B96}"/>
              </a:ext>
            </a:extLst>
          </p:cNvPr>
          <p:cNvSpPr>
            <a:spLocks noGrp="1"/>
          </p:cNvSpPr>
          <p:nvPr>
            <p:ph type="sldNum" sz="quarter" idx="12"/>
          </p:nvPr>
        </p:nvSpPr>
        <p:spPr/>
        <p:txBody>
          <a:bodyPr/>
          <a:lstStyle/>
          <a:p>
            <a:fld id="{02E6387E-5171-0248-B772-2D75CED97A0A}" type="slidenum">
              <a:rPr lang="en-US" smtClean="0"/>
              <a:t>‹#›</a:t>
            </a:fld>
            <a:endParaRPr lang="en-US"/>
          </a:p>
        </p:txBody>
      </p:sp>
    </p:spTree>
    <p:extLst>
      <p:ext uri="{BB962C8B-B14F-4D97-AF65-F5344CB8AC3E}">
        <p14:creationId xmlns:p14="http://schemas.microsoft.com/office/powerpoint/2010/main" val="139920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712B95E-E37C-A741-B24A-44D71216BE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D48A254-E4F9-5C43-95B7-B3223022F5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03D092-D2BC-7647-A47E-0D25D7B887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3DFD6-17D8-8F4B-8920-8528C733FF8D}" type="datetimeFigureOut">
              <a:rPr lang="en-US" smtClean="0"/>
              <a:t>7/3/2019</a:t>
            </a:fld>
            <a:endParaRPr lang="en-US"/>
          </a:p>
        </p:txBody>
      </p:sp>
      <p:sp>
        <p:nvSpPr>
          <p:cNvPr id="5" name="Footer Placeholder 4">
            <a:extLst>
              <a:ext uri="{FF2B5EF4-FFF2-40B4-BE49-F238E27FC236}">
                <a16:creationId xmlns:a16="http://schemas.microsoft.com/office/drawing/2014/main" xmlns="" id="{0C3F258B-42EF-1045-AC12-3260BEC6BD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A1DD994-BBE9-8940-8033-8AF4C39500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E6387E-5171-0248-B772-2D75CED97A0A}" type="slidenum">
              <a:rPr lang="en-US" smtClean="0"/>
              <a:t>‹#›</a:t>
            </a:fld>
            <a:endParaRPr lang="en-US"/>
          </a:p>
        </p:txBody>
      </p:sp>
    </p:spTree>
    <p:extLst>
      <p:ext uri="{BB962C8B-B14F-4D97-AF65-F5344CB8AC3E}">
        <p14:creationId xmlns:p14="http://schemas.microsoft.com/office/powerpoint/2010/main" val="308867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7.tmp"/><Relationship Id="rId13" Type="http://schemas.openxmlformats.org/officeDocument/2006/relationships/image" Target="../media/image12.svg"/><Relationship Id="rId3" Type="http://schemas.openxmlformats.org/officeDocument/2006/relationships/image" Target="../media/image2.tmp"/><Relationship Id="rId7" Type="http://schemas.openxmlformats.org/officeDocument/2006/relationships/image" Target="../media/image6.tmp"/><Relationship Id="rId12"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tmp"/><Relationship Id="rId11" Type="http://schemas.openxmlformats.org/officeDocument/2006/relationships/image" Target="../media/image10.svg"/><Relationship Id="rId5" Type="http://schemas.openxmlformats.org/officeDocument/2006/relationships/image" Target="../media/image4.tmp"/><Relationship Id="rId10" Type="http://schemas.openxmlformats.org/officeDocument/2006/relationships/image" Target="../media/image9.png"/><Relationship Id="rId4" Type="http://schemas.openxmlformats.org/officeDocument/2006/relationships/image" Target="../media/image3.tmp"/><Relationship Id="rId9" Type="http://schemas.openxmlformats.org/officeDocument/2006/relationships/image" Target="../media/image8.tmp"/></Relationships>
</file>

<file path=ppt/slides/_rels/slide11.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tmp"/><Relationship Id="rId3" Type="http://schemas.openxmlformats.org/officeDocument/2006/relationships/image" Target="../media/image11.tmp"/><Relationship Id="rId7" Type="http://schemas.openxmlformats.org/officeDocument/2006/relationships/image" Target="../media/image15.png"/><Relationship Id="rId12"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tmp"/><Relationship Id="rId11" Type="http://schemas.openxmlformats.org/officeDocument/2006/relationships/image" Target="../media/image16.png"/><Relationship Id="rId5" Type="http://schemas.openxmlformats.org/officeDocument/2006/relationships/image" Target="../media/image13.tmp"/><Relationship Id="rId10" Type="http://schemas.openxmlformats.org/officeDocument/2006/relationships/image" Target="../media/image12.svg"/><Relationship Id="rId4" Type="http://schemas.openxmlformats.org/officeDocument/2006/relationships/image" Target="../media/image12.tmp"/><Relationship Id="rId9" Type="http://schemas.openxmlformats.org/officeDocument/2006/relationships/image" Target="../media/image10.png"/><Relationship Id="rId14" Type="http://schemas.openxmlformats.org/officeDocument/2006/relationships/image" Target="../media/image17.tmp"/></Relationships>
</file>

<file path=ppt/slides/_rels/slide12.xml.rels><?xml version="1.0" encoding="UTF-8" standalone="yes"?>
<Relationships xmlns="http://schemas.openxmlformats.org/package/2006/relationships"><Relationship Id="rId8" Type="http://schemas.openxmlformats.org/officeDocument/2006/relationships/image" Target="../media/image22.tmp"/><Relationship Id="rId13" Type="http://schemas.openxmlformats.org/officeDocument/2006/relationships/image" Target="../media/image26.png"/><Relationship Id="rId18" Type="http://schemas.openxmlformats.org/officeDocument/2006/relationships/image" Target="../media/image9.png"/><Relationship Id="rId3" Type="http://schemas.openxmlformats.org/officeDocument/2006/relationships/image" Target="../media/image18.tmp"/><Relationship Id="rId21" Type="http://schemas.openxmlformats.org/officeDocument/2006/relationships/image" Target="../media/image34.svg"/><Relationship Id="rId7" Type="http://schemas.openxmlformats.org/officeDocument/2006/relationships/image" Target="../media/image21.png"/><Relationship Id="rId12" Type="http://schemas.openxmlformats.org/officeDocument/2006/relationships/image" Target="../media/image25.tmp"/><Relationship Id="rId17" Type="http://schemas.openxmlformats.org/officeDocument/2006/relationships/image" Target="../media/image29.tmp"/><Relationship Id="rId25" Type="http://schemas.openxmlformats.org/officeDocument/2006/relationships/image" Target="../media/image38.svg"/><Relationship Id="rId2" Type="http://schemas.openxmlformats.org/officeDocument/2006/relationships/notesSlide" Target="../notesSlides/notesSlide12.xml"/><Relationship Id="rId16" Type="http://schemas.microsoft.com/office/2007/relationships/hdphoto" Target="../media/hdphoto2.wdp"/><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8.tmp"/><Relationship Id="rId11" Type="http://schemas.openxmlformats.org/officeDocument/2006/relationships/image" Target="../media/image24.tmp"/><Relationship Id="rId24" Type="http://schemas.openxmlformats.org/officeDocument/2006/relationships/image" Target="../media/image32.png"/><Relationship Id="rId5" Type="http://schemas.openxmlformats.org/officeDocument/2006/relationships/image" Target="../media/image20.jpeg"/><Relationship Id="rId15" Type="http://schemas.openxmlformats.org/officeDocument/2006/relationships/image" Target="../media/image28.png"/><Relationship Id="rId23" Type="http://schemas.openxmlformats.org/officeDocument/2006/relationships/image" Target="../media/image36.svg"/><Relationship Id="rId10" Type="http://schemas.openxmlformats.org/officeDocument/2006/relationships/image" Target="../media/image2.tmp"/><Relationship Id="rId19" Type="http://schemas.openxmlformats.org/officeDocument/2006/relationships/image" Target="../media/image10.svg"/><Relationship Id="rId4" Type="http://schemas.openxmlformats.org/officeDocument/2006/relationships/image" Target="../media/image19.jpeg"/><Relationship Id="rId9" Type="http://schemas.openxmlformats.org/officeDocument/2006/relationships/image" Target="../media/image23.tmp"/><Relationship Id="rId14" Type="http://schemas.openxmlformats.org/officeDocument/2006/relationships/image" Target="../media/image27.tmp"/><Relationship Id="rId22"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5.tmp"/></Relationships>
</file>

<file path=ppt/slides/_rels/slide2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50.tmp"/><Relationship Id="rId3" Type="http://schemas.openxmlformats.org/officeDocument/2006/relationships/image" Target="../media/image45.tmp"/><Relationship Id="rId7" Type="http://schemas.openxmlformats.org/officeDocument/2006/relationships/image" Target="../media/image49.tmp"/><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8.tmp"/><Relationship Id="rId5" Type="http://schemas.openxmlformats.org/officeDocument/2006/relationships/image" Target="../media/image47.tmp"/><Relationship Id="rId4" Type="http://schemas.openxmlformats.org/officeDocument/2006/relationships/image" Target="../media/image46.tmp"/></Relationships>
</file>

<file path=ppt/slides/_rels/slide45.xml.rels><?xml version="1.0" encoding="UTF-8" standalone="yes"?>
<Relationships xmlns="http://schemas.openxmlformats.org/package/2006/relationships"><Relationship Id="rId3" Type="http://schemas.openxmlformats.org/officeDocument/2006/relationships/image" Target="../media/image51.tmp"/><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tmp"/></Relationships>
</file>

<file path=ppt/slides/_rels/slide46.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www.agape.mykairos.org/General/OK%20Great%20Plains%20Emmaus.pdf" TargetMode="External"/><Relationship Id="rId5" Type="http://schemas.openxmlformats.org/officeDocument/2006/relationships/hyperlink" Target="mailto:bill@kpmi.org" TargetMode="External"/><Relationship Id="rId4" Type="http://schemas.openxmlformats.org/officeDocument/2006/relationships/image" Target="../media/image53.tmp"/></Relationships>
</file>

<file path=ppt/slides/_rels/slide47.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4.tm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5.png"/><Relationship Id="rId4" Type="http://schemas.openxmlformats.org/officeDocument/2006/relationships/notesSlide" Target="../notesSlides/notesSlide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537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18157D15-9D81-8E41-90EC-C2E06EB2677F}"/>
              </a:ext>
            </a:extLst>
          </p:cNvPr>
          <p:cNvGrpSpPr/>
          <p:nvPr/>
        </p:nvGrpSpPr>
        <p:grpSpPr>
          <a:xfrm>
            <a:off x="469073" y="836626"/>
            <a:ext cx="11260899" cy="5389206"/>
            <a:chOff x="469073" y="836626"/>
            <a:chExt cx="11260899" cy="5389206"/>
          </a:xfrm>
        </p:grpSpPr>
        <p:grpSp>
          <p:nvGrpSpPr>
            <p:cNvPr id="19" name="Group 18">
              <a:extLst>
                <a:ext uri="{FF2B5EF4-FFF2-40B4-BE49-F238E27FC236}">
                  <a16:creationId xmlns:a16="http://schemas.microsoft.com/office/drawing/2014/main" xmlns="" id="{CBCBFA00-7540-0F4E-8D2C-622E5125A1F2}"/>
                </a:ext>
              </a:extLst>
            </p:cNvPr>
            <p:cNvGrpSpPr/>
            <p:nvPr/>
          </p:nvGrpSpPr>
          <p:grpSpPr>
            <a:xfrm>
              <a:off x="3022627" y="2353133"/>
              <a:ext cx="1089660" cy="767392"/>
              <a:chOff x="4188709" y="5282764"/>
              <a:chExt cx="1089660" cy="767392"/>
            </a:xfrm>
          </p:grpSpPr>
          <p:pic>
            <p:nvPicPr>
              <p:cNvPr id="20" name="Picture 19">
                <a:extLst>
                  <a:ext uri="{FF2B5EF4-FFF2-40B4-BE49-F238E27FC236}">
                    <a16:creationId xmlns:a16="http://schemas.microsoft.com/office/drawing/2014/main" xmlns="" id="{89EF3B38-67E8-E347-B3AD-2A0ABFC57FCB}"/>
                  </a:ext>
                </a:extLst>
              </p:cNvPr>
              <p:cNvPicPr/>
              <p:nvPr/>
            </p:nvPicPr>
            <p:blipFill>
              <a:blip r:embed="rId3">
                <a:extLst>
                  <a:ext uri="{28A0092B-C50C-407E-A947-70E740481C1C}">
                    <a14:useLocalDpi xmlns:a14="http://schemas.microsoft.com/office/drawing/2010/main" val="0"/>
                  </a:ext>
                </a:extLst>
              </a:blip>
              <a:stretch>
                <a:fillRect/>
              </a:stretch>
            </p:blipFill>
            <p:spPr>
              <a:xfrm>
                <a:off x="4188709" y="5282764"/>
                <a:ext cx="1089660" cy="731520"/>
              </a:xfrm>
              <a:prstGeom prst="rect">
                <a:avLst/>
              </a:prstGeom>
            </p:spPr>
          </p:pic>
          <p:sp>
            <p:nvSpPr>
              <p:cNvPr id="21" name="Freeform 20">
                <a:extLst>
                  <a:ext uri="{FF2B5EF4-FFF2-40B4-BE49-F238E27FC236}">
                    <a16:creationId xmlns:a16="http://schemas.microsoft.com/office/drawing/2014/main" xmlns="" id="{E4B71427-EA6A-AF41-869D-637892A5BCB3}"/>
                  </a:ext>
                </a:extLst>
              </p:cNvPr>
              <p:cNvSpPr/>
              <p:nvPr/>
            </p:nvSpPr>
            <p:spPr>
              <a:xfrm>
                <a:off x="4415963" y="5914712"/>
                <a:ext cx="672548" cy="100682"/>
              </a:xfrm>
              <a:custGeom>
                <a:avLst/>
                <a:gdLst>
                  <a:gd name="connsiteX0" fmla="*/ 0 w 672548"/>
                  <a:gd name="connsiteY0" fmla="*/ 0 h 100682"/>
                  <a:gd name="connsiteX1" fmla="*/ 3313 w 672548"/>
                  <a:gd name="connsiteY1" fmla="*/ 26505 h 100682"/>
                  <a:gd name="connsiteX2" fmla="*/ 13252 w 672548"/>
                  <a:gd name="connsiteY2" fmla="*/ 29818 h 100682"/>
                  <a:gd name="connsiteX3" fmla="*/ 53009 w 672548"/>
                  <a:gd name="connsiteY3" fmla="*/ 49696 h 100682"/>
                  <a:gd name="connsiteX4" fmla="*/ 82826 w 672548"/>
                  <a:gd name="connsiteY4" fmla="*/ 59635 h 100682"/>
                  <a:gd name="connsiteX5" fmla="*/ 92765 w 672548"/>
                  <a:gd name="connsiteY5" fmla="*/ 62948 h 100682"/>
                  <a:gd name="connsiteX6" fmla="*/ 102704 w 672548"/>
                  <a:gd name="connsiteY6" fmla="*/ 66261 h 100682"/>
                  <a:gd name="connsiteX7" fmla="*/ 115956 w 672548"/>
                  <a:gd name="connsiteY7" fmla="*/ 69574 h 100682"/>
                  <a:gd name="connsiteX8" fmla="*/ 132522 w 672548"/>
                  <a:gd name="connsiteY8" fmla="*/ 72887 h 100682"/>
                  <a:gd name="connsiteX9" fmla="*/ 152400 w 672548"/>
                  <a:gd name="connsiteY9" fmla="*/ 79513 h 100682"/>
                  <a:gd name="connsiteX10" fmla="*/ 178904 w 672548"/>
                  <a:gd name="connsiteY10" fmla="*/ 86139 h 100682"/>
                  <a:gd name="connsiteX11" fmla="*/ 192156 w 672548"/>
                  <a:gd name="connsiteY11" fmla="*/ 89452 h 100682"/>
                  <a:gd name="connsiteX12" fmla="*/ 231913 w 672548"/>
                  <a:gd name="connsiteY12" fmla="*/ 92766 h 100682"/>
                  <a:gd name="connsiteX13" fmla="*/ 278296 w 672548"/>
                  <a:gd name="connsiteY13" fmla="*/ 96079 h 100682"/>
                  <a:gd name="connsiteX14" fmla="*/ 301487 w 672548"/>
                  <a:gd name="connsiteY14" fmla="*/ 96079 h 100682"/>
                  <a:gd name="connsiteX15" fmla="*/ 314739 w 672548"/>
                  <a:gd name="connsiteY15" fmla="*/ 99392 h 100682"/>
                  <a:gd name="connsiteX16" fmla="*/ 324678 w 672548"/>
                  <a:gd name="connsiteY16" fmla="*/ 96079 h 100682"/>
                  <a:gd name="connsiteX17" fmla="*/ 404191 w 672548"/>
                  <a:gd name="connsiteY17" fmla="*/ 96079 h 100682"/>
                  <a:gd name="connsiteX18" fmla="*/ 420756 w 672548"/>
                  <a:gd name="connsiteY18" fmla="*/ 92766 h 100682"/>
                  <a:gd name="connsiteX19" fmla="*/ 430696 w 672548"/>
                  <a:gd name="connsiteY19" fmla="*/ 89452 h 100682"/>
                  <a:gd name="connsiteX20" fmla="*/ 460513 w 672548"/>
                  <a:gd name="connsiteY20" fmla="*/ 92766 h 100682"/>
                  <a:gd name="connsiteX21" fmla="*/ 473765 w 672548"/>
                  <a:gd name="connsiteY21" fmla="*/ 89452 h 100682"/>
                  <a:gd name="connsiteX22" fmla="*/ 503582 w 672548"/>
                  <a:gd name="connsiteY22" fmla="*/ 96079 h 100682"/>
                  <a:gd name="connsiteX23" fmla="*/ 526774 w 672548"/>
                  <a:gd name="connsiteY23" fmla="*/ 89452 h 100682"/>
                  <a:gd name="connsiteX24" fmla="*/ 536713 w 672548"/>
                  <a:gd name="connsiteY24" fmla="*/ 92766 h 100682"/>
                  <a:gd name="connsiteX25" fmla="*/ 556591 w 672548"/>
                  <a:gd name="connsiteY25" fmla="*/ 86139 h 100682"/>
                  <a:gd name="connsiteX26" fmla="*/ 589722 w 672548"/>
                  <a:gd name="connsiteY26" fmla="*/ 79513 h 100682"/>
                  <a:gd name="connsiteX27" fmla="*/ 609600 w 672548"/>
                  <a:gd name="connsiteY27" fmla="*/ 72887 h 100682"/>
                  <a:gd name="connsiteX28" fmla="*/ 619539 w 672548"/>
                  <a:gd name="connsiteY28" fmla="*/ 69574 h 100682"/>
                  <a:gd name="connsiteX29" fmla="*/ 639417 w 672548"/>
                  <a:gd name="connsiteY29" fmla="*/ 56322 h 100682"/>
                  <a:gd name="connsiteX30" fmla="*/ 649356 w 672548"/>
                  <a:gd name="connsiteY30" fmla="*/ 49696 h 100682"/>
                  <a:gd name="connsiteX31" fmla="*/ 655982 w 672548"/>
                  <a:gd name="connsiteY31" fmla="*/ 39757 h 100682"/>
                  <a:gd name="connsiteX32" fmla="*/ 659296 w 672548"/>
                  <a:gd name="connsiteY32" fmla="*/ 29818 h 100682"/>
                  <a:gd name="connsiteX33" fmla="*/ 672548 w 672548"/>
                  <a:gd name="connsiteY33" fmla="*/ 16566 h 10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2548" h="100682">
                    <a:moveTo>
                      <a:pt x="0" y="0"/>
                    </a:moveTo>
                    <a:cubicBezTo>
                      <a:pt x="1104" y="8835"/>
                      <a:pt x="-303" y="18369"/>
                      <a:pt x="3313" y="26505"/>
                    </a:cubicBezTo>
                    <a:cubicBezTo>
                      <a:pt x="4731" y="29696"/>
                      <a:pt x="10199" y="28122"/>
                      <a:pt x="13252" y="29818"/>
                    </a:cubicBezTo>
                    <a:cubicBezTo>
                      <a:pt x="51787" y="51226"/>
                      <a:pt x="14309" y="36796"/>
                      <a:pt x="53009" y="49696"/>
                    </a:cubicBezTo>
                    <a:lnTo>
                      <a:pt x="82826" y="59635"/>
                    </a:lnTo>
                    <a:lnTo>
                      <a:pt x="92765" y="62948"/>
                    </a:lnTo>
                    <a:cubicBezTo>
                      <a:pt x="96078" y="64052"/>
                      <a:pt x="99316" y="65414"/>
                      <a:pt x="102704" y="66261"/>
                    </a:cubicBezTo>
                    <a:cubicBezTo>
                      <a:pt x="107121" y="67365"/>
                      <a:pt x="111511" y="68586"/>
                      <a:pt x="115956" y="69574"/>
                    </a:cubicBezTo>
                    <a:cubicBezTo>
                      <a:pt x="121453" y="70796"/>
                      <a:pt x="127089" y="71405"/>
                      <a:pt x="132522" y="72887"/>
                    </a:cubicBezTo>
                    <a:cubicBezTo>
                      <a:pt x="139260" y="74725"/>
                      <a:pt x="145624" y="77819"/>
                      <a:pt x="152400" y="79513"/>
                    </a:cubicBezTo>
                    <a:lnTo>
                      <a:pt x="178904" y="86139"/>
                    </a:lnTo>
                    <a:cubicBezTo>
                      <a:pt x="183321" y="87243"/>
                      <a:pt x="187618" y="89074"/>
                      <a:pt x="192156" y="89452"/>
                    </a:cubicBezTo>
                    <a:lnTo>
                      <a:pt x="231913" y="92766"/>
                    </a:lnTo>
                    <a:lnTo>
                      <a:pt x="278296" y="96079"/>
                    </a:lnTo>
                    <a:cubicBezTo>
                      <a:pt x="319724" y="106436"/>
                      <a:pt x="268217" y="96079"/>
                      <a:pt x="301487" y="96079"/>
                    </a:cubicBezTo>
                    <a:cubicBezTo>
                      <a:pt x="306040" y="96079"/>
                      <a:pt x="310322" y="98288"/>
                      <a:pt x="314739" y="99392"/>
                    </a:cubicBezTo>
                    <a:cubicBezTo>
                      <a:pt x="318052" y="98288"/>
                      <a:pt x="321213" y="96512"/>
                      <a:pt x="324678" y="96079"/>
                    </a:cubicBezTo>
                    <a:cubicBezTo>
                      <a:pt x="367611" y="90712"/>
                      <a:pt x="363826" y="92409"/>
                      <a:pt x="404191" y="96079"/>
                    </a:cubicBezTo>
                    <a:cubicBezTo>
                      <a:pt x="409713" y="94975"/>
                      <a:pt x="415293" y="94132"/>
                      <a:pt x="420756" y="92766"/>
                    </a:cubicBezTo>
                    <a:cubicBezTo>
                      <a:pt x="424144" y="91919"/>
                      <a:pt x="427203" y="89452"/>
                      <a:pt x="430696" y="89452"/>
                    </a:cubicBezTo>
                    <a:cubicBezTo>
                      <a:pt x="440696" y="89452"/>
                      <a:pt x="450574" y="91661"/>
                      <a:pt x="460513" y="92766"/>
                    </a:cubicBezTo>
                    <a:cubicBezTo>
                      <a:pt x="464930" y="91661"/>
                      <a:pt x="469212" y="89452"/>
                      <a:pt x="473765" y="89452"/>
                    </a:cubicBezTo>
                    <a:cubicBezTo>
                      <a:pt x="485423" y="89452"/>
                      <a:pt x="493334" y="92663"/>
                      <a:pt x="503582" y="96079"/>
                    </a:cubicBezTo>
                    <a:cubicBezTo>
                      <a:pt x="508265" y="94518"/>
                      <a:pt x="522619" y="89452"/>
                      <a:pt x="526774" y="89452"/>
                    </a:cubicBezTo>
                    <a:cubicBezTo>
                      <a:pt x="530266" y="89452"/>
                      <a:pt x="533400" y="91661"/>
                      <a:pt x="536713" y="92766"/>
                    </a:cubicBezTo>
                    <a:cubicBezTo>
                      <a:pt x="543339" y="90557"/>
                      <a:pt x="549702" y="87287"/>
                      <a:pt x="556591" y="86139"/>
                    </a:cubicBezTo>
                    <a:cubicBezTo>
                      <a:pt x="570021" y="83901"/>
                      <a:pt x="577368" y="83219"/>
                      <a:pt x="589722" y="79513"/>
                    </a:cubicBezTo>
                    <a:cubicBezTo>
                      <a:pt x="596412" y="77506"/>
                      <a:pt x="602974" y="75096"/>
                      <a:pt x="609600" y="72887"/>
                    </a:cubicBezTo>
                    <a:cubicBezTo>
                      <a:pt x="612913" y="71783"/>
                      <a:pt x="616633" y="71511"/>
                      <a:pt x="619539" y="69574"/>
                    </a:cubicBezTo>
                    <a:lnTo>
                      <a:pt x="639417" y="56322"/>
                    </a:lnTo>
                    <a:lnTo>
                      <a:pt x="649356" y="49696"/>
                    </a:lnTo>
                    <a:cubicBezTo>
                      <a:pt x="651565" y="46383"/>
                      <a:pt x="654201" y="43318"/>
                      <a:pt x="655982" y="39757"/>
                    </a:cubicBezTo>
                    <a:cubicBezTo>
                      <a:pt x="657544" y="36633"/>
                      <a:pt x="657114" y="32545"/>
                      <a:pt x="659296" y="29818"/>
                    </a:cubicBezTo>
                    <a:cubicBezTo>
                      <a:pt x="680615" y="3171"/>
                      <a:pt x="661671" y="38320"/>
                      <a:pt x="672548" y="16566"/>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a:extLst>
                  <a:ext uri="{FF2B5EF4-FFF2-40B4-BE49-F238E27FC236}">
                    <a16:creationId xmlns:a16="http://schemas.microsoft.com/office/drawing/2014/main" xmlns="" id="{736A257C-2A54-CC42-A124-695886773F85}"/>
                  </a:ext>
                </a:extLst>
              </p:cNvPr>
              <p:cNvSpPr/>
              <p:nvPr/>
            </p:nvSpPr>
            <p:spPr>
              <a:xfrm rot="1862130">
                <a:off x="4359853"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C65F8F12-89E0-D345-A871-8675A6EB9FA4}"/>
                  </a:ext>
                </a:extLst>
              </p:cNvPr>
              <p:cNvSpPr/>
              <p:nvPr/>
            </p:nvSpPr>
            <p:spPr>
              <a:xfrm rot="19645138">
                <a:off x="5005026"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xmlns="" id="{3D87177F-58DA-9D43-A193-02EE1E257492}"/>
                </a:ext>
              </a:extLst>
            </p:cNvPr>
            <p:cNvGrpSpPr/>
            <p:nvPr/>
          </p:nvGrpSpPr>
          <p:grpSpPr>
            <a:xfrm>
              <a:off x="8351871" y="2349052"/>
              <a:ext cx="1089660" cy="767392"/>
              <a:chOff x="4188709" y="5282764"/>
              <a:chExt cx="1089660" cy="767392"/>
            </a:xfrm>
          </p:grpSpPr>
          <p:pic>
            <p:nvPicPr>
              <p:cNvPr id="25" name="Picture 24">
                <a:extLst>
                  <a:ext uri="{FF2B5EF4-FFF2-40B4-BE49-F238E27FC236}">
                    <a16:creationId xmlns:a16="http://schemas.microsoft.com/office/drawing/2014/main" xmlns="" id="{0BF8CB3E-DA14-5D47-9397-E9E3EAD1354E}"/>
                  </a:ext>
                </a:extLst>
              </p:cNvPr>
              <p:cNvPicPr/>
              <p:nvPr/>
            </p:nvPicPr>
            <p:blipFill>
              <a:blip r:embed="rId3">
                <a:extLst>
                  <a:ext uri="{28A0092B-C50C-407E-A947-70E740481C1C}">
                    <a14:useLocalDpi xmlns:a14="http://schemas.microsoft.com/office/drawing/2010/main" val="0"/>
                  </a:ext>
                </a:extLst>
              </a:blip>
              <a:stretch>
                <a:fillRect/>
              </a:stretch>
            </p:blipFill>
            <p:spPr>
              <a:xfrm>
                <a:off x="4188709" y="5282764"/>
                <a:ext cx="1089660" cy="731520"/>
              </a:xfrm>
              <a:prstGeom prst="rect">
                <a:avLst/>
              </a:prstGeom>
            </p:spPr>
          </p:pic>
          <p:sp>
            <p:nvSpPr>
              <p:cNvPr id="26" name="Freeform 25">
                <a:extLst>
                  <a:ext uri="{FF2B5EF4-FFF2-40B4-BE49-F238E27FC236}">
                    <a16:creationId xmlns:a16="http://schemas.microsoft.com/office/drawing/2014/main" xmlns="" id="{3332A6DB-8E15-B444-984B-214463E97E26}"/>
                  </a:ext>
                </a:extLst>
              </p:cNvPr>
              <p:cNvSpPr/>
              <p:nvPr/>
            </p:nvSpPr>
            <p:spPr>
              <a:xfrm>
                <a:off x="4415963" y="5914712"/>
                <a:ext cx="672548" cy="100682"/>
              </a:xfrm>
              <a:custGeom>
                <a:avLst/>
                <a:gdLst>
                  <a:gd name="connsiteX0" fmla="*/ 0 w 672548"/>
                  <a:gd name="connsiteY0" fmla="*/ 0 h 100682"/>
                  <a:gd name="connsiteX1" fmla="*/ 3313 w 672548"/>
                  <a:gd name="connsiteY1" fmla="*/ 26505 h 100682"/>
                  <a:gd name="connsiteX2" fmla="*/ 13252 w 672548"/>
                  <a:gd name="connsiteY2" fmla="*/ 29818 h 100682"/>
                  <a:gd name="connsiteX3" fmla="*/ 53009 w 672548"/>
                  <a:gd name="connsiteY3" fmla="*/ 49696 h 100682"/>
                  <a:gd name="connsiteX4" fmla="*/ 82826 w 672548"/>
                  <a:gd name="connsiteY4" fmla="*/ 59635 h 100682"/>
                  <a:gd name="connsiteX5" fmla="*/ 92765 w 672548"/>
                  <a:gd name="connsiteY5" fmla="*/ 62948 h 100682"/>
                  <a:gd name="connsiteX6" fmla="*/ 102704 w 672548"/>
                  <a:gd name="connsiteY6" fmla="*/ 66261 h 100682"/>
                  <a:gd name="connsiteX7" fmla="*/ 115956 w 672548"/>
                  <a:gd name="connsiteY7" fmla="*/ 69574 h 100682"/>
                  <a:gd name="connsiteX8" fmla="*/ 132522 w 672548"/>
                  <a:gd name="connsiteY8" fmla="*/ 72887 h 100682"/>
                  <a:gd name="connsiteX9" fmla="*/ 152400 w 672548"/>
                  <a:gd name="connsiteY9" fmla="*/ 79513 h 100682"/>
                  <a:gd name="connsiteX10" fmla="*/ 178904 w 672548"/>
                  <a:gd name="connsiteY10" fmla="*/ 86139 h 100682"/>
                  <a:gd name="connsiteX11" fmla="*/ 192156 w 672548"/>
                  <a:gd name="connsiteY11" fmla="*/ 89452 h 100682"/>
                  <a:gd name="connsiteX12" fmla="*/ 231913 w 672548"/>
                  <a:gd name="connsiteY12" fmla="*/ 92766 h 100682"/>
                  <a:gd name="connsiteX13" fmla="*/ 278296 w 672548"/>
                  <a:gd name="connsiteY13" fmla="*/ 96079 h 100682"/>
                  <a:gd name="connsiteX14" fmla="*/ 301487 w 672548"/>
                  <a:gd name="connsiteY14" fmla="*/ 96079 h 100682"/>
                  <a:gd name="connsiteX15" fmla="*/ 314739 w 672548"/>
                  <a:gd name="connsiteY15" fmla="*/ 99392 h 100682"/>
                  <a:gd name="connsiteX16" fmla="*/ 324678 w 672548"/>
                  <a:gd name="connsiteY16" fmla="*/ 96079 h 100682"/>
                  <a:gd name="connsiteX17" fmla="*/ 404191 w 672548"/>
                  <a:gd name="connsiteY17" fmla="*/ 96079 h 100682"/>
                  <a:gd name="connsiteX18" fmla="*/ 420756 w 672548"/>
                  <a:gd name="connsiteY18" fmla="*/ 92766 h 100682"/>
                  <a:gd name="connsiteX19" fmla="*/ 430696 w 672548"/>
                  <a:gd name="connsiteY19" fmla="*/ 89452 h 100682"/>
                  <a:gd name="connsiteX20" fmla="*/ 460513 w 672548"/>
                  <a:gd name="connsiteY20" fmla="*/ 92766 h 100682"/>
                  <a:gd name="connsiteX21" fmla="*/ 473765 w 672548"/>
                  <a:gd name="connsiteY21" fmla="*/ 89452 h 100682"/>
                  <a:gd name="connsiteX22" fmla="*/ 503582 w 672548"/>
                  <a:gd name="connsiteY22" fmla="*/ 96079 h 100682"/>
                  <a:gd name="connsiteX23" fmla="*/ 526774 w 672548"/>
                  <a:gd name="connsiteY23" fmla="*/ 89452 h 100682"/>
                  <a:gd name="connsiteX24" fmla="*/ 536713 w 672548"/>
                  <a:gd name="connsiteY24" fmla="*/ 92766 h 100682"/>
                  <a:gd name="connsiteX25" fmla="*/ 556591 w 672548"/>
                  <a:gd name="connsiteY25" fmla="*/ 86139 h 100682"/>
                  <a:gd name="connsiteX26" fmla="*/ 589722 w 672548"/>
                  <a:gd name="connsiteY26" fmla="*/ 79513 h 100682"/>
                  <a:gd name="connsiteX27" fmla="*/ 609600 w 672548"/>
                  <a:gd name="connsiteY27" fmla="*/ 72887 h 100682"/>
                  <a:gd name="connsiteX28" fmla="*/ 619539 w 672548"/>
                  <a:gd name="connsiteY28" fmla="*/ 69574 h 100682"/>
                  <a:gd name="connsiteX29" fmla="*/ 639417 w 672548"/>
                  <a:gd name="connsiteY29" fmla="*/ 56322 h 100682"/>
                  <a:gd name="connsiteX30" fmla="*/ 649356 w 672548"/>
                  <a:gd name="connsiteY30" fmla="*/ 49696 h 100682"/>
                  <a:gd name="connsiteX31" fmla="*/ 655982 w 672548"/>
                  <a:gd name="connsiteY31" fmla="*/ 39757 h 100682"/>
                  <a:gd name="connsiteX32" fmla="*/ 659296 w 672548"/>
                  <a:gd name="connsiteY32" fmla="*/ 29818 h 100682"/>
                  <a:gd name="connsiteX33" fmla="*/ 672548 w 672548"/>
                  <a:gd name="connsiteY33" fmla="*/ 16566 h 10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2548" h="100682">
                    <a:moveTo>
                      <a:pt x="0" y="0"/>
                    </a:moveTo>
                    <a:cubicBezTo>
                      <a:pt x="1104" y="8835"/>
                      <a:pt x="-303" y="18369"/>
                      <a:pt x="3313" y="26505"/>
                    </a:cubicBezTo>
                    <a:cubicBezTo>
                      <a:pt x="4731" y="29696"/>
                      <a:pt x="10199" y="28122"/>
                      <a:pt x="13252" y="29818"/>
                    </a:cubicBezTo>
                    <a:cubicBezTo>
                      <a:pt x="51787" y="51226"/>
                      <a:pt x="14309" y="36796"/>
                      <a:pt x="53009" y="49696"/>
                    </a:cubicBezTo>
                    <a:lnTo>
                      <a:pt x="82826" y="59635"/>
                    </a:lnTo>
                    <a:lnTo>
                      <a:pt x="92765" y="62948"/>
                    </a:lnTo>
                    <a:cubicBezTo>
                      <a:pt x="96078" y="64052"/>
                      <a:pt x="99316" y="65414"/>
                      <a:pt x="102704" y="66261"/>
                    </a:cubicBezTo>
                    <a:cubicBezTo>
                      <a:pt x="107121" y="67365"/>
                      <a:pt x="111511" y="68586"/>
                      <a:pt x="115956" y="69574"/>
                    </a:cubicBezTo>
                    <a:cubicBezTo>
                      <a:pt x="121453" y="70796"/>
                      <a:pt x="127089" y="71405"/>
                      <a:pt x="132522" y="72887"/>
                    </a:cubicBezTo>
                    <a:cubicBezTo>
                      <a:pt x="139260" y="74725"/>
                      <a:pt x="145624" y="77819"/>
                      <a:pt x="152400" y="79513"/>
                    </a:cubicBezTo>
                    <a:lnTo>
                      <a:pt x="178904" y="86139"/>
                    </a:lnTo>
                    <a:cubicBezTo>
                      <a:pt x="183321" y="87243"/>
                      <a:pt x="187618" y="89074"/>
                      <a:pt x="192156" y="89452"/>
                    </a:cubicBezTo>
                    <a:lnTo>
                      <a:pt x="231913" y="92766"/>
                    </a:lnTo>
                    <a:lnTo>
                      <a:pt x="278296" y="96079"/>
                    </a:lnTo>
                    <a:cubicBezTo>
                      <a:pt x="319724" y="106436"/>
                      <a:pt x="268217" y="96079"/>
                      <a:pt x="301487" y="96079"/>
                    </a:cubicBezTo>
                    <a:cubicBezTo>
                      <a:pt x="306040" y="96079"/>
                      <a:pt x="310322" y="98288"/>
                      <a:pt x="314739" y="99392"/>
                    </a:cubicBezTo>
                    <a:cubicBezTo>
                      <a:pt x="318052" y="98288"/>
                      <a:pt x="321213" y="96512"/>
                      <a:pt x="324678" y="96079"/>
                    </a:cubicBezTo>
                    <a:cubicBezTo>
                      <a:pt x="367611" y="90712"/>
                      <a:pt x="363826" y="92409"/>
                      <a:pt x="404191" y="96079"/>
                    </a:cubicBezTo>
                    <a:cubicBezTo>
                      <a:pt x="409713" y="94975"/>
                      <a:pt x="415293" y="94132"/>
                      <a:pt x="420756" y="92766"/>
                    </a:cubicBezTo>
                    <a:cubicBezTo>
                      <a:pt x="424144" y="91919"/>
                      <a:pt x="427203" y="89452"/>
                      <a:pt x="430696" y="89452"/>
                    </a:cubicBezTo>
                    <a:cubicBezTo>
                      <a:pt x="440696" y="89452"/>
                      <a:pt x="450574" y="91661"/>
                      <a:pt x="460513" y="92766"/>
                    </a:cubicBezTo>
                    <a:cubicBezTo>
                      <a:pt x="464930" y="91661"/>
                      <a:pt x="469212" y="89452"/>
                      <a:pt x="473765" y="89452"/>
                    </a:cubicBezTo>
                    <a:cubicBezTo>
                      <a:pt x="485423" y="89452"/>
                      <a:pt x="493334" y="92663"/>
                      <a:pt x="503582" y="96079"/>
                    </a:cubicBezTo>
                    <a:cubicBezTo>
                      <a:pt x="508265" y="94518"/>
                      <a:pt x="522619" y="89452"/>
                      <a:pt x="526774" y="89452"/>
                    </a:cubicBezTo>
                    <a:cubicBezTo>
                      <a:pt x="530266" y="89452"/>
                      <a:pt x="533400" y="91661"/>
                      <a:pt x="536713" y="92766"/>
                    </a:cubicBezTo>
                    <a:cubicBezTo>
                      <a:pt x="543339" y="90557"/>
                      <a:pt x="549702" y="87287"/>
                      <a:pt x="556591" y="86139"/>
                    </a:cubicBezTo>
                    <a:cubicBezTo>
                      <a:pt x="570021" y="83901"/>
                      <a:pt x="577368" y="83219"/>
                      <a:pt x="589722" y="79513"/>
                    </a:cubicBezTo>
                    <a:cubicBezTo>
                      <a:pt x="596412" y="77506"/>
                      <a:pt x="602974" y="75096"/>
                      <a:pt x="609600" y="72887"/>
                    </a:cubicBezTo>
                    <a:cubicBezTo>
                      <a:pt x="612913" y="71783"/>
                      <a:pt x="616633" y="71511"/>
                      <a:pt x="619539" y="69574"/>
                    </a:cubicBezTo>
                    <a:lnTo>
                      <a:pt x="639417" y="56322"/>
                    </a:lnTo>
                    <a:lnTo>
                      <a:pt x="649356" y="49696"/>
                    </a:lnTo>
                    <a:cubicBezTo>
                      <a:pt x="651565" y="46383"/>
                      <a:pt x="654201" y="43318"/>
                      <a:pt x="655982" y="39757"/>
                    </a:cubicBezTo>
                    <a:cubicBezTo>
                      <a:pt x="657544" y="36633"/>
                      <a:pt x="657114" y="32545"/>
                      <a:pt x="659296" y="29818"/>
                    </a:cubicBezTo>
                    <a:cubicBezTo>
                      <a:pt x="680615" y="3171"/>
                      <a:pt x="661671" y="38320"/>
                      <a:pt x="672548" y="16566"/>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Rectangle 26">
                <a:extLst>
                  <a:ext uri="{FF2B5EF4-FFF2-40B4-BE49-F238E27FC236}">
                    <a16:creationId xmlns:a16="http://schemas.microsoft.com/office/drawing/2014/main" xmlns="" id="{2B69A75E-5EDF-C14E-AF1B-33DE72C940A8}"/>
                  </a:ext>
                </a:extLst>
              </p:cNvPr>
              <p:cNvSpPr/>
              <p:nvPr/>
            </p:nvSpPr>
            <p:spPr>
              <a:xfrm rot="1862130">
                <a:off x="4359853"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F45A3533-FE4B-1B46-A48B-F2A0D9C0D518}"/>
                  </a:ext>
                </a:extLst>
              </p:cNvPr>
              <p:cNvSpPr/>
              <p:nvPr/>
            </p:nvSpPr>
            <p:spPr>
              <a:xfrm rot="19645138">
                <a:off x="5005026"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xmlns="" id="{8510C1AC-69E0-418E-8241-80E8A70AEE85}"/>
                </a:ext>
              </a:extLst>
            </p:cNvPr>
            <p:cNvPicPr>
              <a:picLocks noChangeAspect="1"/>
            </p:cNvPicPr>
            <p:nvPr/>
          </p:nvPicPr>
          <p:blipFill rotWithShape="1">
            <a:blip r:embed="rId4"/>
            <a:srcRect l="5190" t="5082"/>
            <a:stretch/>
          </p:blipFill>
          <p:spPr>
            <a:xfrm rot="10800000">
              <a:off x="711980" y="933483"/>
              <a:ext cx="1839860" cy="1995455"/>
            </a:xfrm>
            <a:prstGeom prst="rect">
              <a:avLst/>
            </a:prstGeom>
            <a:ln w="76200">
              <a:solidFill>
                <a:schemeClr val="tx1"/>
              </a:solidFill>
            </a:ln>
          </p:spPr>
        </p:pic>
        <p:pic>
          <p:nvPicPr>
            <p:cNvPr id="6" name="Picture 5">
              <a:extLst>
                <a:ext uri="{FF2B5EF4-FFF2-40B4-BE49-F238E27FC236}">
                  <a16:creationId xmlns:a16="http://schemas.microsoft.com/office/drawing/2014/main" xmlns="" id="{4D39934B-49EC-4A4A-B902-861142F3C226}"/>
                </a:ext>
              </a:extLst>
            </p:cNvPr>
            <p:cNvPicPr>
              <a:picLocks noChangeAspect="1"/>
            </p:cNvPicPr>
            <p:nvPr/>
          </p:nvPicPr>
          <p:blipFill>
            <a:blip r:embed="rId5"/>
            <a:stretch>
              <a:fillRect/>
            </a:stretch>
          </p:blipFill>
          <p:spPr>
            <a:xfrm>
              <a:off x="1290219" y="3803415"/>
              <a:ext cx="2928156" cy="2112459"/>
            </a:xfrm>
            <a:prstGeom prst="rect">
              <a:avLst/>
            </a:prstGeom>
            <a:ln w="76200">
              <a:solidFill>
                <a:schemeClr val="tx1"/>
              </a:solidFill>
            </a:ln>
          </p:spPr>
        </p:pic>
        <p:pic>
          <p:nvPicPr>
            <p:cNvPr id="9" name="Picture 8">
              <a:extLst>
                <a:ext uri="{FF2B5EF4-FFF2-40B4-BE49-F238E27FC236}">
                  <a16:creationId xmlns:a16="http://schemas.microsoft.com/office/drawing/2014/main" xmlns="" id="{65C61B95-64A2-4DB4-82FD-3DA1C279A5D7}"/>
                </a:ext>
              </a:extLst>
            </p:cNvPr>
            <p:cNvPicPr/>
            <p:nvPr/>
          </p:nvPicPr>
          <p:blipFill>
            <a:blip r:embed="rId6">
              <a:extLst>
                <a:ext uri="{28A0092B-C50C-407E-A947-70E740481C1C}">
                  <a14:useLocalDpi xmlns:a14="http://schemas.microsoft.com/office/drawing/2010/main" val="0"/>
                </a:ext>
              </a:extLst>
            </a:blip>
            <a:stretch>
              <a:fillRect/>
            </a:stretch>
          </p:blipFill>
          <p:spPr>
            <a:xfrm>
              <a:off x="9576665" y="944344"/>
              <a:ext cx="1940583" cy="2004391"/>
            </a:xfrm>
            <a:prstGeom prst="rect">
              <a:avLst/>
            </a:prstGeom>
            <a:ln w="76200">
              <a:solidFill>
                <a:schemeClr val="tx1"/>
              </a:solidFill>
            </a:ln>
          </p:spPr>
        </p:pic>
        <p:pic>
          <p:nvPicPr>
            <p:cNvPr id="14" name="Picture 13">
              <a:extLst>
                <a:ext uri="{FF2B5EF4-FFF2-40B4-BE49-F238E27FC236}">
                  <a16:creationId xmlns:a16="http://schemas.microsoft.com/office/drawing/2014/main" xmlns="" id="{7A18B629-A732-47DD-9705-1DDBDF4C0475}"/>
                </a:ext>
              </a:extLst>
            </p:cNvPr>
            <p:cNvPicPr>
              <a:picLocks noChangeAspect="1"/>
            </p:cNvPicPr>
            <p:nvPr/>
          </p:nvPicPr>
          <p:blipFill rotWithShape="1">
            <a:blip r:embed="rId7"/>
            <a:srcRect l="660" b="3599"/>
            <a:stretch/>
          </p:blipFill>
          <p:spPr>
            <a:xfrm>
              <a:off x="4685590" y="1766425"/>
              <a:ext cx="3484790" cy="2348376"/>
            </a:xfrm>
            <a:prstGeom prst="rect">
              <a:avLst/>
            </a:prstGeom>
            <a:ln w="76200">
              <a:solidFill>
                <a:schemeClr val="tx1"/>
              </a:solidFill>
            </a:ln>
          </p:spPr>
        </p:pic>
        <p:pic>
          <p:nvPicPr>
            <p:cNvPr id="15" name="Picture 14">
              <a:extLst>
                <a:ext uri="{FF2B5EF4-FFF2-40B4-BE49-F238E27FC236}">
                  <a16:creationId xmlns:a16="http://schemas.microsoft.com/office/drawing/2014/main" xmlns="" id="{FD64996B-6DA2-4BA8-82BE-68D0B5F12BFE}"/>
                </a:ext>
              </a:extLst>
            </p:cNvPr>
            <p:cNvPicPr>
              <a:picLocks noChangeAspect="1"/>
            </p:cNvPicPr>
            <p:nvPr/>
          </p:nvPicPr>
          <p:blipFill rotWithShape="1">
            <a:blip r:embed="rId8"/>
            <a:srcRect t="3151" r="5733" b="1726"/>
            <a:stretch/>
          </p:blipFill>
          <p:spPr>
            <a:xfrm>
              <a:off x="5550651" y="3908595"/>
              <a:ext cx="1829320" cy="2317237"/>
            </a:xfrm>
            <a:prstGeom prst="rect">
              <a:avLst/>
            </a:prstGeom>
            <a:ln w="76200">
              <a:solidFill>
                <a:schemeClr val="tx1"/>
              </a:solidFill>
            </a:ln>
          </p:spPr>
        </p:pic>
        <p:pic>
          <p:nvPicPr>
            <p:cNvPr id="16" name="Picture 15">
              <a:extLst>
                <a:ext uri="{FF2B5EF4-FFF2-40B4-BE49-F238E27FC236}">
                  <a16:creationId xmlns:a16="http://schemas.microsoft.com/office/drawing/2014/main" xmlns="" id="{3D897FA9-89DD-42DC-A3C6-DF17DFF6F89E}"/>
                </a:ext>
              </a:extLst>
            </p:cNvPr>
            <p:cNvPicPr>
              <a:picLocks/>
            </p:cNvPicPr>
            <p:nvPr/>
          </p:nvPicPr>
          <p:blipFill rotWithShape="1">
            <a:blip r:embed="rId9">
              <a:extLst>
                <a:ext uri="{28A0092B-C50C-407E-A947-70E740481C1C}">
                  <a14:useLocalDpi xmlns:a14="http://schemas.microsoft.com/office/drawing/2010/main" val="0"/>
                </a:ext>
              </a:extLst>
            </a:blip>
            <a:srcRect l="797" t="22362" r="1688"/>
            <a:stretch/>
          </p:blipFill>
          <p:spPr bwMode="auto">
            <a:xfrm>
              <a:off x="8647985" y="3810318"/>
              <a:ext cx="2864681" cy="2103120"/>
            </a:xfrm>
            <a:prstGeom prst="rect">
              <a:avLst/>
            </a:prstGeom>
            <a:ln w="762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11" name="Graphic 14" descr="Music notes">
              <a:extLst>
                <a:ext uri="{FF2B5EF4-FFF2-40B4-BE49-F238E27FC236}">
                  <a16:creationId xmlns:a16="http://schemas.microsoft.com/office/drawing/2014/main" xmlns="" id="{BE94680E-ADD8-4866-BFC8-3F0DF9B8E066}"/>
                </a:ext>
              </a:extLst>
            </p:cNvPr>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4581961" y="4710429"/>
              <a:ext cx="714360" cy="676904"/>
            </a:xfrm>
            <a:prstGeom prst="rect">
              <a:avLst/>
            </a:prstGeom>
          </p:spPr>
        </p:pic>
        <p:pic>
          <p:nvPicPr>
            <p:cNvPr id="12" name="Graphic 28678" descr="Clock">
              <a:extLst>
                <a:ext uri="{FF2B5EF4-FFF2-40B4-BE49-F238E27FC236}">
                  <a16:creationId xmlns:a16="http://schemas.microsoft.com/office/drawing/2014/main" xmlns="" id="{E3EEE732-443D-4037-A6AD-B416A5C9E55C}"/>
                </a:ext>
              </a:extLst>
            </p:cNvPr>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7688929" y="4710429"/>
              <a:ext cx="616585" cy="616585"/>
            </a:xfrm>
            <a:prstGeom prst="rect">
              <a:avLst/>
            </a:prstGeom>
          </p:spPr>
        </p:pic>
        <p:sp>
          <p:nvSpPr>
            <p:cNvPr id="13" name="Rectangle 12">
              <a:extLst>
                <a:ext uri="{FF2B5EF4-FFF2-40B4-BE49-F238E27FC236}">
                  <a16:creationId xmlns:a16="http://schemas.microsoft.com/office/drawing/2014/main" xmlns="" id="{73394986-A9B8-BA4B-8754-29F9785E6893}"/>
                </a:ext>
              </a:extLst>
            </p:cNvPr>
            <p:cNvSpPr/>
            <p:nvPr/>
          </p:nvSpPr>
          <p:spPr>
            <a:xfrm>
              <a:off x="469073" y="836626"/>
              <a:ext cx="11260899" cy="769441"/>
            </a:xfrm>
            <a:prstGeom prst="rect">
              <a:avLst/>
            </a:prstGeom>
          </p:spPr>
          <p:txBody>
            <a:bodyPr wrap="square">
              <a:spAutoFit/>
            </a:bodyPr>
            <a:lstStyle/>
            <a:p>
              <a:pPr algn="ctr"/>
              <a:r>
                <a:rPr lang="en-US" sz="4400" b="1" dirty="0">
                  <a:ln w="12700">
                    <a:noFill/>
                    <a:prstDash val="solid"/>
                  </a:ln>
                  <a:solidFill>
                    <a:srgbClr val="005DAB"/>
                  </a:solidFill>
                  <a:latin typeface="Arial Black" panose="020B0A04020102020204" pitchFamily="34" charset="0"/>
                </a:rPr>
                <a:t>Glimpses of Agape</a:t>
              </a:r>
            </a:p>
          </p:txBody>
        </p:sp>
      </p:grpSp>
    </p:spTree>
    <p:extLst>
      <p:ext uri="{BB962C8B-B14F-4D97-AF65-F5344CB8AC3E}">
        <p14:creationId xmlns:p14="http://schemas.microsoft.com/office/powerpoint/2010/main" val="1852418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xmlns="" id="{47920C17-FEE7-9C46-9A88-BAC3311C63CC}"/>
              </a:ext>
            </a:extLst>
          </p:cNvPr>
          <p:cNvGrpSpPr/>
          <p:nvPr/>
        </p:nvGrpSpPr>
        <p:grpSpPr>
          <a:xfrm>
            <a:off x="469073" y="610432"/>
            <a:ext cx="11260899" cy="5691230"/>
            <a:chOff x="469073" y="610432"/>
            <a:chExt cx="11260899" cy="5691230"/>
          </a:xfrm>
        </p:grpSpPr>
        <p:pic>
          <p:nvPicPr>
            <p:cNvPr id="3" name="Picture 2">
              <a:extLst>
                <a:ext uri="{FF2B5EF4-FFF2-40B4-BE49-F238E27FC236}">
                  <a16:creationId xmlns:a16="http://schemas.microsoft.com/office/drawing/2014/main" xmlns="" id="{EB8E08AE-F78E-4697-B201-64CBE7BDC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1117" y="1950387"/>
              <a:ext cx="2297845" cy="3108960"/>
            </a:xfrm>
            <a:prstGeom prst="rect">
              <a:avLst/>
            </a:prstGeom>
            <a:ln w="76200">
              <a:solidFill>
                <a:schemeClr val="tx1"/>
              </a:solidFill>
            </a:ln>
          </p:spPr>
        </p:pic>
        <p:pic>
          <p:nvPicPr>
            <p:cNvPr id="4" name="Picture 3">
              <a:extLst>
                <a:ext uri="{FF2B5EF4-FFF2-40B4-BE49-F238E27FC236}">
                  <a16:creationId xmlns:a16="http://schemas.microsoft.com/office/drawing/2014/main" xmlns="" id="{56205956-91AD-4A44-BE0D-64F40AB36AE2}"/>
                </a:ext>
              </a:extLst>
            </p:cNvPr>
            <p:cNvPicPr/>
            <p:nvPr/>
          </p:nvPicPr>
          <p:blipFill>
            <a:blip r:embed="rId4">
              <a:extLst>
                <a:ext uri="{28A0092B-C50C-407E-A947-70E740481C1C}">
                  <a14:useLocalDpi xmlns:a14="http://schemas.microsoft.com/office/drawing/2010/main" val="0"/>
                </a:ext>
              </a:extLst>
            </a:blip>
            <a:stretch>
              <a:fillRect/>
            </a:stretch>
          </p:blipFill>
          <p:spPr>
            <a:xfrm>
              <a:off x="657422" y="612504"/>
              <a:ext cx="2195057" cy="2982557"/>
            </a:xfrm>
            <a:prstGeom prst="rect">
              <a:avLst/>
            </a:prstGeom>
            <a:ln w="76200">
              <a:solidFill>
                <a:schemeClr val="tx1"/>
              </a:solidFill>
            </a:ln>
          </p:spPr>
        </p:pic>
        <p:pic>
          <p:nvPicPr>
            <p:cNvPr id="6" name="Picture 5">
              <a:extLst>
                <a:ext uri="{FF2B5EF4-FFF2-40B4-BE49-F238E27FC236}">
                  <a16:creationId xmlns:a16="http://schemas.microsoft.com/office/drawing/2014/main" xmlns="" id="{8CC490D4-67AB-4C48-9700-12DD65A87B9A}"/>
                </a:ext>
              </a:extLst>
            </p:cNvPr>
            <p:cNvPicPr/>
            <p:nvPr/>
          </p:nvPicPr>
          <p:blipFill>
            <a:blip r:embed="rId5">
              <a:extLst>
                <a:ext uri="{28A0092B-C50C-407E-A947-70E740481C1C}">
                  <a14:useLocalDpi xmlns:a14="http://schemas.microsoft.com/office/drawing/2010/main" val="0"/>
                </a:ext>
              </a:extLst>
            </a:blip>
            <a:stretch>
              <a:fillRect/>
            </a:stretch>
          </p:blipFill>
          <p:spPr>
            <a:xfrm>
              <a:off x="1955176" y="3940585"/>
              <a:ext cx="1857212" cy="2361077"/>
            </a:xfrm>
            <a:prstGeom prst="rect">
              <a:avLst/>
            </a:prstGeom>
            <a:ln w="76200">
              <a:solidFill>
                <a:schemeClr val="tx1"/>
              </a:solidFill>
            </a:ln>
          </p:spPr>
        </p:pic>
        <p:pic>
          <p:nvPicPr>
            <p:cNvPr id="7" name="Picture 6">
              <a:extLst>
                <a:ext uri="{FF2B5EF4-FFF2-40B4-BE49-F238E27FC236}">
                  <a16:creationId xmlns:a16="http://schemas.microsoft.com/office/drawing/2014/main" xmlns="" id="{6125B420-B4C5-4565-851E-BCFD4CD7E90C}"/>
                </a:ext>
              </a:extLst>
            </p:cNvPr>
            <p:cNvPicPr/>
            <p:nvPr/>
          </p:nvPicPr>
          <p:blipFill rotWithShape="1">
            <a:blip r:embed="rId6">
              <a:extLst>
                <a:ext uri="{28A0092B-C50C-407E-A947-70E740481C1C}">
                  <a14:useLocalDpi xmlns:a14="http://schemas.microsoft.com/office/drawing/2010/main" val="0"/>
                </a:ext>
              </a:extLst>
            </a:blip>
            <a:srcRect t="2405"/>
            <a:stretch/>
          </p:blipFill>
          <p:spPr>
            <a:xfrm>
              <a:off x="8410914" y="4030133"/>
              <a:ext cx="1857212" cy="2259646"/>
            </a:xfrm>
            <a:prstGeom prst="rect">
              <a:avLst/>
            </a:prstGeom>
            <a:ln w="76200">
              <a:solidFill>
                <a:schemeClr val="tx1"/>
              </a:solidFill>
            </a:ln>
          </p:spPr>
        </p:pic>
        <p:pic>
          <p:nvPicPr>
            <p:cNvPr id="12" name="Graphic 11" descr="Music notation">
              <a:extLst>
                <a:ext uri="{FF2B5EF4-FFF2-40B4-BE49-F238E27FC236}">
                  <a16:creationId xmlns:a16="http://schemas.microsoft.com/office/drawing/2014/main" xmlns="" id="{7EE8DBCB-3E4F-4D3E-81B5-4436DA7E3A7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838589" y="1785889"/>
              <a:ext cx="914400" cy="914400"/>
            </a:xfrm>
            <a:prstGeom prst="rect">
              <a:avLst/>
            </a:prstGeom>
          </p:spPr>
        </p:pic>
        <p:pic>
          <p:nvPicPr>
            <p:cNvPr id="19" name="Graphic 28678" descr="Clock">
              <a:extLst>
                <a:ext uri="{FF2B5EF4-FFF2-40B4-BE49-F238E27FC236}">
                  <a16:creationId xmlns:a16="http://schemas.microsoft.com/office/drawing/2014/main" xmlns="" id="{B7657ED7-B447-43EE-8E1D-32C5838954A8}"/>
                </a:ext>
              </a:extLst>
            </p:cNvPr>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3472827" y="1886741"/>
              <a:ext cx="912502" cy="929099"/>
            </a:xfrm>
            <a:prstGeom prst="rect">
              <a:avLst/>
            </a:prstGeom>
          </p:spPr>
        </p:pic>
        <p:sp>
          <p:nvSpPr>
            <p:cNvPr id="13" name="Rectangle 12">
              <a:extLst>
                <a:ext uri="{FF2B5EF4-FFF2-40B4-BE49-F238E27FC236}">
                  <a16:creationId xmlns:a16="http://schemas.microsoft.com/office/drawing/2014/main" xmlns="" id="{BC928084-8A84-4548-BE7D-C8A39EE46D48}"/>
                </a:ext>
              </a:extLst>
            </p:cNvPr>
            <p:cNvSpPr/>
            <p:nvPr/>
          </p:nvSpPr>
          <p:spPr>
            <a:xfrm>
              <a:off x="469073" y="836626"/>
              <a:ext cx="11260899" cy="769441"/>
            </a:xfrm>
            <a:prstGeom prst="rect">
              <a:avLst/>
            </a:prstGeom>
          </p:spPr>
          <p:txBody>
            <a:bodyPr wrap="square">
              <a:spAutoFit/>
            </a:bodyPr>
            <a:lstStyle/>
            <a:p>
              <a:pPr algn="ctr"/>
              <a:r>
                <a:rPr lang="en-US" sz="4400" b="1" dirty="0">
                  <a:ln w="12700">
                    <a:noFill/>
                    <a:prstDash val="solid"/>
                  </a:ln>
                  <a:solidFill>
                    <a:srgbClr val="005DAB"/>
                  </a:solidFill>
                  <a:latin typeface="Arial Black" panose="020B0A04020102020204" pitchFamily="34" charset="0"/>
                </a:rPr>
                <a:t>Glimpses of Agape</a:t>
              </a:r>
            </a:p>
          </p:txBody>
        </p:sp>
        <p:pic>
          <p:nvPicPr>
            <p:cNvPr id="14" name="Picture 13">
              <a:extLst>
                <a:ext uri="{FF2B5EF4-FFF2-40B4-BE49-F238E27FC236}">
                  <a16:creationId xmlns:a16="http://schemas.microsoft.com/office/drawing/2014/main" xmlns="" id="{AFAA835F-CD7A-4810-9688-1FFD38C69F5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267" b="98667" l="3640" r="98460">
                          <a14:foregroundMark x1="13812" y1="14667" x2="6793" y2="11543"/>
                          <a14:foregroundMark x1="6287" y1="20741" x2="6533" y2="23133"/>
                          <a14:foregroundMark x1="6533" y1="23133" x2="6346" y2="24600"/>
                          <a14:foregroundMark x1="19599" y1="11533" x2="34018" y2="11267"/>
                          <a14:foregroundMark x1="75595" y1="6333" x2="80915" y2="4267"/>
                          <a14:foregroundMark x1="86374" y1="22733" x2="91367" y2="55800"/>
                          <a14:foregroundMark x1="91367" y1="55800" x2="87634" y2="23600"/>
                          <a14:foregroundMark x1="87634" y1="23600" x2="92021" y2="55800"/>
                          <a14:foregroundMark x1="92021" y1="55800" x2="79375" y2="83400"/>
                          <a14:foregroundMark x1="79375" y1="83400" x2="92021" y2="57800"/>
                          <a14:foregroundMark x1="92021" y1="57800" x2="79468" y2="84067"/>
                          <a14:foregroundMark x1="42336" y1="92266" x2="33271" y2="94267"/>
                          <a14:foregroundMark x1="79468" y1="84067" x2="56289" y2="89185"/>
                          <a14:foregroundMark x1="12692" y1="91226" x2="11619" y2="91067"/>
                          <a14:foregroundMark x1="33271" y1="94267" x2="25167" y2="93069"/>
                          <a14:foregroundMark x1="11619" y1="91067" x2="3733" y2="60800"/>
                          <a14:foregroundMark x1="3733" y1="60800" x2="8073" y2="77267"/>
                          <a14:foregroundMark x1="92021" y1="37067" x2="94494" y2="67800"/>
                          <a14:foregroundMark x1="94494" y1="67800" x2="77946" y2="86751"/>
                          <a14:foregroundMark x1="76134" y1="88000" x2="38777" y2="88000"/>
                          <a14:foregroundMark x1="34391" y1="76400" x2="34391" y2="76400"/>
                          <a14:foregroundMark x1="96407" y1="49533" x2="89543" y2="78754"/>
                          <a14:foregroundMark x1="89240" y1="78963" x2="72608" y2="80867"/>
                          <a14:foregroundMark x1="73822" y1="67467" x2="73822" y2="67467"/>
                          <a14:foregroundMark x1="93234" y1="66533" x2="75082" y2="86267"/>
                          <a14:foregroundMark x1="75082" y1="86267" x2="52543" y2="85333"/>
                          <a14:foregroundMark x1="52543" y1="85333" x2="70143" y2="88536"/>
                          <a14:foregroundMark x1="95991" y1="79243" x2="97620" y2="78333"/>
                          <a14:foregroundMark x1="94689" y1="79970" x2="95922" y2="79281"/>
                          <a14:foregroundMark x1="81422" y1="87379" x2="93866" y2="80430"/>
                          <a14:foregroundMark x1="96484" y1="68951" x2="93747" y2="46333"/>
                          <a14:foregroundMark x1="96593" y1="69848" x2="96570" y2="69654"/>
                          <a14:foregroundMark x1="97620" y1="78333" x2="97522" y2="77520"/>
                          <a14:foregroundMark x1="93747" y1="46333" x2="91016" y2="77738"/>
                          <a14:foregroundMark x1="82477" y1="83626" x2="80728" y2="84467"/>
                          <a14:foregroundMark x1="90107" y1="65667" x2="60569" y2="77267"/>
                          <a14:foregroundMark x1="60569" y1="77267" x2="16099" y2="70133"/>
                          <a14:foregroundMark x1="16099" y1="70133" x2="36164" y2="87467"/>
                          <a14:foregroundMark x1="36164" y1="87467" x2="12972" y2="87133"/>
                          <a14:foregroundMark x1="12972" y1="87133" x2="36771" y2="91067"/>
                          <a14:foregroundMark x1="36771" y1="91067" x2="85348" y2="84067"/>
                          <a14:foregroundMark x1="85348" y1="84067" x2="17219" y2="88933"/>
                          <a14:foregroundMark x1="17219" y1="88933" x2="40644" y2="81733"/>
                          <a14:foregroundMark x1="93840" y1="71733" x2="87867" y2="84533"/>
                          <a14:foregroundMark x1="87867" y1="84533" x2="76528" y2="89667"/>
                          <a14:foregroundMark x1="76528" y1="89667" x2="65796" y2="90133"/>
                          <a14:foregroundMark x1="65796" y1="90133" x2="77415" y2="86267"/>
                          <a14:foregroundMark x1="77415" y1="86267" x2="44144" y2="93067"/>
                          <a14:foregroundMark x1="44144" y1="93067" x2="66496" y2="90533"/>
                          <a14:foregroundMark x1="66496" y1="90533" x2="21932" y2="91933"/>
                          <a14:foregroundMark x1="21932" y1="91933" x2="34718" y2="93933"/>
                          <a14:foregroundMark x1="34718" y1="93933" x2="13626" y2="89200"/>
                          <a14:foregroundMark x1="13626" y1="89200" x2="24312" y2="89333"/>
                          <a14:foregroundMark x1="24312" y1="89333" x2="12926" y2="87867"/>
                          <a14:foregroundMark x1="18841" y1="94876" x2="19217" y2="95322"/>
                          <a14:foregroundMark x1="12926" y1="87867" x2="17825" y2="93673"/>
                          <a14:foregroundMark x1="51143" y1="72600" x2="51143" y2="72600"/>
                          <a14:foregroundMark x1="88474" y1="76867" x2="95287" y2="65867"/>
                          <a14:foregroundMark x1="95287" y1="65867" x2="90434" y2="80267"/>
                          <a14:foregroundMark x1="90434" y1="80267" x2="85161" y2="82000"/>
                          <a14:foregroundMark x1="18572" y1="92267" x2="28745" y2="95200"/>
                          <a14:foregroundMark x1="28745" y1="95200" x2="50117" y2="91800"/>
                          <a14:foregroundMark x1="50117" y1="91800" x2="61783" y2="92667"/>
                          <a14:foregroundMark x1="61783" y1="92667" x2="83294" y2="85667"/>
                          <a14:foregroundMark x1="83294" y1="85667" x2="55016" y2="87133"/>
                          <a14:foregroundMark x1="57396" y1="79467" x2="57396" y2="79467"/>
                          <a14:foregroundMark x1="94447" y1="65333" x2="92534" y2="79800"/>
                          <a14:foregroundMark x1="92534" y1="79800" x2="94120" y2="68800"/>
                          <a14:foregroundMark x1="95334" y1="61933" x2="94988" y2="76483"/>
                          <a14:foregroundMark x1="94960" y1="77667" x2="91741" y2="80267"/>
                          <a14:foregroundMark x1="96220" y1="58133" x2="97679" y2="67638"/>
                          <a14:foregroundMark x1="96139" y1="75026" x2="89081" y2="82000"/>
                          <a14:foregroundMark x1="92627" y1="31267" x2="93654" y2="40333"/>
                          <a14:foregroundMark x1="93654" y1="40333" x2="93887" y2="38600"/>
                          <a14:backgroundMark x1="6720" y1="10000" x2="373" y2="15400"/>
                          <a14:backgroundMark x1="6486" y1="11067" x2="5786" y2="20667"/>
                          <a14:backgroundMark x1="88253" y1="81156" x2="85031" y2="83378"/>
                          <a14:backgroundMark x1="15153" y1="92325" x2="7839" y2="92667"/>
                          <a14:backgroundMark x1="18626" y1="92163" x2="18106" y2="92187"/>
                          <a14:backgroundMark x1="7839" y1="92667" x2="5600" y2="91600"/>
                          <a14:backgroundMark x1="14092" y1="96067" x2="35091" y2="98067"/>
                          <a14:backgroundMark x1="35091" y1="98067" x2="23192" y2="99933"/>
                          <a14:backgroundMark x1="23192" y1="99933" x2="37424" y2="95200"/>
                          <a14:backgroundMark x1="95297" y1="78974" x2="94260" y2="83000"/>
                          <a14:backgroundMark x1="95626" y1="77699" x2="95446" y2="78399"/>
                          <a14:backgroundMark x1="97243" y1="71424" x2="96958" y2="72528"/>
                          <a14:backgroundMark x1="96089" y1="71953" x2="96730" y2="68077"/>
                          <a14:backgroundMark x1="94260" y1="83000" x2="94869" y2="79320"/>
                          <a14:backgroundMark x1="98320" y1="62800" x2="98040" y2="60267"/>
                          <a14:backgroundMark x1="99020" y1="67400" x2="97200" y2="75733"/>
                          <a14:backgroundMark x1="97200" y1="75733" x2="98833" y2="67067"/>
                          <a14:backgroundMark x1="98833" y1="67067" x2="96874" y2="76467"/>
                          <a14:backgroundMark x1="96874" y1="76467" x2="95100" y2="78000"/>
                          <a14:backgroundMark x1="17545" y1="94133" x2="18805" y2="94933"/>
                          <a14:backgroundMark x1="97760" y1="77267" x2="97947" y2="61867"/>
                          <a14:backgroundMark x1="94960" y1="82800" x2="95987" y2="82000"/>
                          <a14:backgroundMark x1="96174" y1="78467" x2="97573" y2="67133"/>
                        </a14:backgroundRemoval>
                      </a14:imgEffect>
                    </a14:imgLayer>
                  </a14:imgProps>
                </a:ext>
              </a:extLst>
            </a:blip>
            <a:stretch>
              <a:fillRect/>
            </a:stretch>
          </p:blipFill>
          <p:spPr>
            <a:xfrm>
              <a:off x="5444171" y="5299157"/>
              <a:ext cx="1306400" cy="914400"/>
            </a:xfrm>
            <a:prstGeom prst="rect">
              <a:avLst/>
            </a:prstGeom>
          </p:spPr>
        </p:pic>
        <p:grpSp>
          <p:nvGrpSpPr>
            <p:cNvPr id="15" name="Group 14">
              <a:extLst>
                <a:ext uri="{FF2B5EF4-FFF2-40B4-BE49-F238E27FC236}">
                  <a16:creationId xmlns:a16="http://schemas.microsoft.com/office/drawing/2014/main" xmlns="" id="{42AB3BE2-FD7C-EB4B-8B3F-6BA39FF6FC26}"/>
                </a:ext>
              </a:extLst>
            </p:cNvPr>
            <p:cNvGrpSpPr/>
            <p:nvPr/>
          </p:nvGrpSpPr>
          <p:grpSpPr>
            <a:xfrm>
              <a:off x="4188709" y="5282764"/>
              <a:ext cx="1089660" cy="767392"/>
              <a:chOff x="4188709" y="5282764"/>
              <a:chExt cx="1089660" cy="767392"/>
            </a:xfrm>
          </p:grpSpPr>
          <p:pic>
            <p:nvPicPr>
              <p:cNvPr id="8" name="Picture 7">
                <a:extLst>
                  <a:ext uri="{FF2B5EF4-FFF2-40B4-BE49-F238E27FC236}">
                    <a16:creationId xmlns:a16="http://schemas.microsoft.com/office/drawing/2014/main" xmlns="" id="{07D716F8-0106-44A8-AD9D-CFB0170D26C7}"/>
                  </a:ext>
                </a:extLst>
              </p:cNvPr>
              <p:cNvPicPr/>
              <p:nvPr/>
            </p:nvPicPr>
            <p:blipFill>
              <a:blip r:embed="rId13">
                <a:extLst>
                  <a:ext uri="{28A0092B-C50C-407E-A947-70E740481C1C}">
                    <a14:useLocalDpi xmlns:a14="http://schemas.microsoft.com/office/drawing/2010/main" val="0"/>
                  </a:ext>
                </a:extLst>
              </a:blip>
              <a:stretch>
                <a:fillRect/>
              </a:stretch>
            </p:blipFill>
            <p:spPr>
              <a:xfrm>
                <a:off x="4188709" y="5282764"/>
                <a:ext cx="1089660" cy="731520"/>
              </a:xfrm>
              <a:prstGeom prst="rect">
                <a:avLst/>
              </a:prstGeom>
            </p:spPr>
          </p:pic>
          <p:sp>
            <p:nvSpPr>
              <p:cNvPr id="9" name="Freeform 8">
                <a:extLst>
                  <a:ext uri="{FF2B5EF4-FFF2-40B4-BE49-F238E27FC236}">
                    <a16:creationId xmlns:a16="http://schemas.microsoft.com/office/drawing/2014/main" xmlns="" id="{9F95223C-C55E-2C45-8B28-8AD234F195EA}"/>
                  </a:ext>
                </a:extLst>
              </p:cNvPr>
              <p:cNvSpPr/>
              <p:nvPr/>
            </p:nvSpPr>
            <p:spPr>
              <a:xfrm>
                <a:off x="4415963" y="5914712"/>
                <a:ext cx="672548" cy="100682"/>
              </a:xfrm>
              <a:custGeom>
                <a:avLst/>
                <a:gdLst>
                  <a:gd name="connsiteX0" fmla="*/ 0 w 672548"/>
                  <a:gd name="connsiteY0" fmla="*/ 0 h 100682"/>
                  <a:gd name="connsiteX1" fmla="*/ 3313 w 672548"/>
                  <a:gd name="connsiteY1" fmla="*/ 26505 h 100682"/>
                  <a:gd name="connsiteX2" fmla="*/ 13252 w 672548"/>
                  <a:gd name="connsiteY2" fmla="*/ 29818 h 100682"/>
                  <a:gd name="connsiteX3" fmla="*/ 53009 w 672548"/>
                  <a:gd name="connsiteY3" fmla="*/ 49696 h 100682"/>
                  <a:gd name="connsiteX4" fmla="*/ 82826 w 672548"/>
                  <a:gd name="connsiteY4" fmla="*/ 59635 h 100682"/>
                  <a:gd name="connsiteX5" fmla="*/ 92765 w 672548"/>
                  <a:gd name="connsiteY5" fmla="*/ 62948 h 100682"/>
                  <a:gd name="connsiteX6" fmla="*/ 102704 w 672548"/>
                  <a:gd name="connsiteY6" fmla="*/ 66261 h 100682"/>
                  <a:gd name="connsiteX7" fmla="*/ 115956 w 672548"/>
                  <a:gd name="connsiteY7" fmla="*/ 69574 h 100682"/>
                  <a:gd name="connsiteX8" fmla="*/ 132522 w 672548"/>
                  <a:gd name="connsiteY8" fmla="*/ 72887 h 100682"/>
                  <a:gd name="connsiteX9" fmla="*/ 152400 w 672548"/>
                  <a:gd name="connsiteY9" fmla="*/ 79513 h 100682"/>
                  <a:gd name="connsiteX10" fmla="*/ 178904 w 672548"/>
                  <a:gd name="connsiteY10" fmla="*/ 86139 h 100682"/>
                  <a:gd name="connsiteX11" fmla="*/ 192156 w 672548"/>
                  <a:gd name="connsiteY11" fmla="*/ 89452 h 100682"/>
                  <a:gd name="connsiteX12" fmla="*/ 231913 w 672548"/>
                  <a:gd name="connsiteY12" fmla="*/ 92766 h 100682"/>
                  <a:gd name="connsiteX13" fmla="*/ 278296 w 672548"/>
                  <a:gd name="connsiteY13" fmla="*/ 96079 h 100682"/>
                  <a:gd name="connsiteX14" fmla="*/ 301487 w 672548"/>
                  <a:gd name="connsiteY14" fmla="*/ 96079 h 100682"/>
                  <a:gd name="connsiteX15" fmla="*/ 314739 w 672548"/>
                  <a:gd name="connsiteY15" fmla="*/ 99392 h 100682"/>
                  <a:gd name="connsiteX16" fmla="*/ 324678 w 672548"/>
                  <a:gd name="connsiteY16" fmla="*/ 96079 h 100682"/>
                  <a:gd name="connsiteX17" fmla="*/ 404191 w 672548"/>
                  <a:gd name="connsiteY17" fmla="*/ 96079 h 100682"/>
                  <a:gd name="connsiteX18" fmla="*/ 420756 w 672548"/>
                  <a:gd name="connsiteY18" fmla="*/ 92766 h 100682"/>
                  <a:gd name="connsiteX19" fmla="*/ 430696 w 672548"/>
                  <a:gd name="connsiteY19" fmla="*/ 89452 h 100682"/>
                  <a:gd name="connsiteX20" fmla="*/ 460513 w 672548"/>
                  <a:gd name="connsiteY20" fmla="*/ 92766 h 100682"/>
                  <a:gd name="connsiteX21" fmla="*/ 473765 w 672548"/>
                  <a:gd name="connsiteY21" fmla="*/ 89452 h 100682"/>
                  <a:gd name="connsiteX22" fmla="*/ 503582 w 672548"/>
                  <a:gd name="connsiteY22" fmla="*/ 96079 h 100682"/>
                  <a:gd name="connsiteX23" fmla="*/ 526774 w 672548"/>
                  <a:gd name="connsiteY23" fmla="*/ 89452 h 100682"/>
                  <a:gd name="connsiteX24" fmla="*/ 536713 w 672548"/>
                  <a:gd name="connsiteY24" fmla="*/ 92766 h 100682"/>
                  <a:gd name="connsiteX25" fmla="*/ 556591 w 672548"/>
                  <a:gd name="connsiteY25" fmla="*/ 86139 h 100682"/>
                  <a:gd name="connsiteX26" fmla="*/ 589722 w 672548"/>
                  <a:gd name="connsiteY26" fmla="*/ 79513 h 100682"/>
                  <a:gd name="connsiteX27" fmla="*/ 609600 w 672548"/>
                  <a:gd name="connsiteY27" fmla="*/ 72887 h 100682"/>
                  <a:gd name="connsiteX28" fmla="*/ 619539 w 672548"/>
                  <a:gd name="connsiteY28" fmla="*/ 69574 h 100682"/>
                  <a:gd name="connsiteX29" fmla="*/ 639417 w 672548"/>
                  <a:gd name="connsiteY29" fmla="*/ 56322 h 100682"/>
                  <a:gd name="connsiteX30" fmla="*/ 649356 w 672548"/>
                  <a:gd name="connsiteY30" fmla="*/ 49696 h 100682"/>
                  <a:gd name="connsiteX31" fmla="*/ 655982 w 672548"/>
                  <a:gd name="connsiteY31" fmla="*/ 39757 h 100682"/>
                  <a:gd name="connsiteX32" fmla="*/ 659296 w 672548"/>
                  <a:gd name="connsiteY32" fmla="*/ 29818 h 100682"/>
                  <a:gd name="connsiteX33" fmla="*/ 672548 w 672548"/>
                  <a:gd name="connsiteY33" fmla="*/ 16566 h 10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2548" h="100682">
                    <a:moveTo>
                      <a:pt x="0" y="0"/>
                    </a:moveTo>
                    <a:cubicBezTo>
                      <a:pt x="1104" y="8835"/>
                      <a:pt x="-303" y="18369"/>
                      <a:pt x="3313" y="26505"/>
                    </a:cubicBezTo>
                    <a:cubicBezTo>
                      <a:pt x="4731" y="29696"/>
                      <a:pt x="10199" y="28122"/>
                      <a:pt x="13252" y="29818"/>
                    </a:cubicBezTo>
                    <a:cubicBezTo>
                      <a:pt x="51787" y="51226"/>
                      <a:pt x="14309" y="36796"/>
                      <a:pt x="53009" y="49696"/>
                    </a:cubicBezTo>
                    <a:lnTo>
                      <a:pt x="82826" y="59635"/>
                    </a:lnTo>
                    <a:lnTo>
                      <a:pt x="92765" y="62948"/>
                    </a:lnTo>
                    <a:cubicBezTo>
                      <a:pt x="96078" y="64052"/>
                      <a:pt x="99316" y="65414"/>
                      <a:pt x="102704" y="66261"/>
                    </a:cubicBezTo>
                    <a:cubicBezTo>
                      <a:pt x="107121" y="67365"/>
                      <a:pt x="111511" y="68586"/>
                      <a:pt x="115956" y="69574"/>
                    </a:cubicBezTo>
                    <a:cubicBezTo>
                      <a:pt x="121453" y="70796"/>
                      <a:pt x="127089" y="71405"/>
                      <a:pt x="132522" y="72887"/>
                    </a:cubicBezTo>
                    <a:cubicBezTo>
                      <a:pt x="139260" y="74725"/>
                      <a:pt x="145624" y="77819"/>
                      <a:pt x="152400" y="79513"/>
                    </a:cubicBezTo>
                    <a:lnTo>
                      <a:pt x="178904" y="86139"/>
                    </a:lnTo>
                    <a:cubicBezTo>
                      <a:pt x="183321" y="87243"/>
                      <a:pt x="187618" y="89074"/>
                      <a:pt x="192156" y="89452"/>
                    </a:cubicBezTo>
                    <a:lnTo>
                      <a:pt x="231913" y="92766"/>
                    </a:lnTo>
                    <a:lnTo>
                      <a:pt x="278296" y="96079"/>
                    </a:lnTo>
                    <a:cubicBezTo>
                      <a:pt x="319724" y="106436"/>
                      <a:pt x="268217" y="96079"/>
                      <a:pt x="301487" y="96079"/>
                    </a:cubicBezTo>
                    <a:cubicBezTo>
                      <a:pt x="306040" y="96079"/>
                      <a:pt x="310322" y="98288"/>
                      <a:pt x="314739" y="99392"/>
                    </a:cubicBezTo>
                    <a:cubicBezTo>
                      <a:pt x="318052" y="98288"/>
                      <a:pt x="321213" y="96512"/>
                      <a:pt x="324678" y="96079"/>
                    </a:cubicBezTo>
                    <a:cubicBezTo>
                      <a:pt x="367611" y="90712"/>
                      <a:pt x="363826" y="92409"/>
                      <a:pt x="404191" y="96079"/>
                    </a:cubicBezTo>
                    <a:cubicBezTo>
                      <a:pt x="409713" y="94975"/>
                      <a:pt x="415293" y="94132"/>
                      <a:pt x="420756" y="92766"/>
                    </a:cubicBezTo>
                    <a:cubicBezTo>
                      <a:pt x="424144" y="91919"/>
                      <a:pt x="427203" y="89452"/>
                      <a:pt x="430696" y="89452"/>
                    </a:cubicBezTo>
                    <a:cubicBezTo>
                      <a:pt x="440696" y="89452"/>
                      <a:pt x="450574" y="91661"/>
                      <a:pt x="460513" y="92766"/>
                    </a:cubicBezTo>
                    <a:cubicBezTo>
                      <a:pt x="464930" y="91661"/>
                      <a:pt x="469212" y="89452"/>
                      <a:pt x="473765" y="89452"/>
                    </a:cubicBezTo>
                    <a:cubicBezTo>
                      <a:pt x="485423" y="89452"/>
                      <a:pt x="493334" y="92663"/>
                      <a:pt x="503582" y="96079"/>
                    </a:cubicBezTo>
                    <a:cubicBezTo>
                      <a:pt x="508265" y="94518"/>
                      <a:pt x="522619" y="89452"/>
                      <a:pt x="526774" y="89452"/>
                    </a:cubicBezTo>
                    <a:cubicBezTo>
                      <a:pt x="530266" y="89452"/>
                      <a:pt x="533400" y="91661"/>
                      <a:pt x="536713" y="92766"/>
                    </a:cubicBezTo>
                    <a:cubicBezTo>
                      <a:pt x="543339" y="90557"/>
                      <a:pt x="549702" y="87287"/>
                      <a:pt x="556591" y="86139"/>
                    </a:cubicBezTo>
                    <a:cubicBezTo>
                      <a:pt x="570021" y="83901"/>
                      <a:pt x="577368" y="83219"/>
                      <a:pt x="589722" y="79513"/>
                    </a:cubicBezTo>
                    <a:cubicBezTo>
                      <a:pt x="596412" y="77506"/>
                      <a:pt x="602974" y="75096"/>
                      <a:pt x="609600" y="72887"/>
                    </a:cubicBezTo>
                    <a:cubicBezTo>
                      <a:pt x="612913" y="71783"/>
                      <a:pt x="616633" y="71511"/>
                      <a:pt x="619539" y="69574"/>
                    </a:cubicBezTo>
                    <a:lnTo>
                      <a:pt x="639417" y="56322"/>
                    </a:lnTo>
                    <a:lnTo>
                      <a:pt x="649356" y="49696"/>
                    </a:lnTo>
                    <a:cubicBezTo>
                      <a:pt x="651565" y="46383"/>
                      <a:pt x="654201" y="43318"/>
                      <a:pt x="655982" y="39757"/>
                    </a:cubicBezTo>
                    <a:cubicBezTo>
                      <a:pt x="657544" y="36633"/>
                      <a:pt x="657114" y="32545"/>
                      <a:pt x="659296" y="29818"/>
                    </a:cubicBezTo>
                    <a:cubicBezTo>
                      <a:pt x="680615" y="3171"/>
                      <a:pt x="661671" y="38320"/>
                      <a:pt x="672548" y="16566"/>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xmlns="" id="{A4B41045-8279-D54E-8547-3A5732A2C8CF}"/>
                  </a:ext>
                </a:extLst>
              </p:cNvPr>
              <p:cNvSpPr/>
              <p:nvPr/>
            </p:nvSpPr>
            <p:spPr>
              <a:xfrm rot="1862130">
                <a:off x="4359853"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C369CAB6-55C8-BD4C-BDE6-D44A204A5208}"/>
                  </a:ext>
                </a:extLst>
              </p:cNvPr>
              <p:cNvSpPr/>
              <p:nvPr/>
            </p:nvSpPr>
            <p:spPr>
              <a:xfrm rot="19645138">
                <a:off x="5005026"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xmlns="" id="{5A2EF9D6-8A48-714F-936D-20A860BA3EE7}"/>
                </a:ext>
              </a:extLst>
            </p:cNvPr>
            <p:cNvGrpSpPr/>
            <p:nvPr/>
          </p:nvGrpSpPr>
          <p:grpSpPr>
            <a:xfrm>
              <a:off x="6910152" y="5282764"/>
              <a:ext cx="1089660" cy="767392"/>
              <a:chOff x="4188709" y="5282764"/>
              <a:chExt cx="1089660" cy="767392"/>
            </a:xfrm>
          </p:grpSpPr>
          <p:pic>
            <p:nvPicPr>
              <p:cNvPr id="21" name="Picture 20">
                <a:extLst>
                  <a:ext uri="{FF2B5EF4-FFF2-40B4-BE49-F238E27FC236}">
                    <a16:creationId xmlns:a16="http://schemas.microsoft.com/office/drawing/2014/main" xmlns="" id="{BA1A3EB4-3736-C046-9206-651D728224F4}"/>
                  </a:ext>
                </a:extLst>
              </p:cNvPr>
              <p:cNvPicPr/>
              <p:nvPr/>
            </p:nvPicPr>
            <p:blipFill>
              <a:blip r:embed="rId13">
                <a:extLst>
                  <a:ext uri="{28A0092B-C50C-407E-A947-70E740481C1C}">
                    <a14:useLocalDpi xmlns:a14="http://schemas.microsoft.com/office/drawing/2010/main" val="0"/>
                  </a:ext>
                </a:extLst>
              </a:blip>
              <a:stretch>
                <a:fillRect/>
              </a:stretch>
            </p:blipFill>
            <p:spPr>
              <a:xfrm>
                <a:off x="4188709" y="5282764"/>
                <a:ext cx="1089660" cy="731520"/>
              </a:xfrm>
              <a:prstGeom prst="rect">
                <a:avLst/>
              </a:prstGeom>
            </p:spPr>
          </p:pic>
          <p:sp>
            <p:nvSpPr>
              <p:cNvPr id="22" name="Freeform 21">
                <a:extLst>
                  <a:ext uri="{FF2B5EF4-FFF2-40B4-BE49-F238E27FC236}">
                    <a16:creationId xmlns:a16="http://schemas.microsoft.com/office/drawing/2014/main" xmlns="" id="{496543A1-B68C-9F44-B074-58844F8768E9}"/>
                  </a:ext>
                </a:extLst>
              </p:cNvPr>
              <p:cNvSpPr/>
              <p:nvPr/>
            </p:nvSpPr>
            <p:spPr>
              <a:xfrm>
                <a:off x="4415963" y="5914712"/>
                <a:ext cx="672548" cy="100682"/>
              </a:xfrm>
              <a:custGeom>
                <a:avLst/>
                <a:gdLst>
                  <a:gd name="connsiteX0" fmla="*/ 0 w 672548"/>
                  <a:gd name="connsiteY0" fmla="*/ 0 h 100682"/>
                  <a:gd name="connsiteX1" fmla="*/ 3313 w 672548"/>
                  <a:gd name="connsiteY1" fmla="*/ 26505 h 100682"/>
                  <a:gd name="connsiteX2" fmla="*/ 13252 w 672548"/>
                  <a:gd name="connsiteY2" fmla="*/ 29818 h 100682"/>
                  <a:gd name="connsiteX3" fmla="*/ 53009 w 672548"/>
                  <a:gd name="connsiteY3" fmla="*/ 49696 h 100682"/>
                  <a:gd name="connsiteX4" fmla="*/ 82826 w 672548"/>
                  <a:gd name="connsiteY4" fmla="*/ 59635 h 100682"/>
                  <a:gd name="connsiteX5" fmla="*/ 92765 w 672548"/>
                  <a:gd name="connsiteY5" fmla="*/ 62948 h 100682"/>
                  <a:gd name="connsiteX6" fmla="*/ 102704 w 672548"/>
                  <a:gd name="connsiteY6" fmla="*/ 66261 h 100682"/>
                  <a:gd name="connsiteX7" fmla="*/ 115956 w 672548"/>
                  <a:gd name="connsiteY7" fmla="*/ 69574 h 100682"/>
                  <a:gd name="connsiteX8" fmla="*/ 132522 w 672548"/>
                  <a:gd name="connsiteY8" fmla="*/ 72887 h 100682"/>
                  <a:gd name="connsiteX9" fmla="*/ 152400 w 672548"/>
                  <a:gd name="connsiteY9" fmla="*/ 79513 h 100682"/>
                  <a:gd name="connsiteX10" fmla="*/ 178904 w 672548"/>
                  <a:gd name="connsiteY10" fmla="*/ 86139 h 100682"/>
                  <a:gd name="connsiteX11" fmla="*/ 192156 w 672548"/>
                  <a:gd name="connsiteY11" fmla="*/ 89452 h 100682"/>
                  <a:gd name="connsiteX12" fmla="*/ 231913 w 672548"/>
                  <a:gd name="connsiteY12" fmla="*/ 92766 h 100682"/>
                  <a:gd name="connsiteX13" fmla="*/ 278296 w 672548"/>
                  <a:gd name="connsiteY13" fmla="*/ 96079 h 100682"/>
                  <a:gd name="connsiteX14" fmla="*/ 301487 w 672548"/>
                  <a:gd name="connsiteY14" fmla="*/ 96079 h 100682"/>
                  <a:gd name="connsiteX15" fmla="*/ 314739 w 672548"/>
                  <a:gd name="connsiteY15" fmla="*/ 99392 h 100682"/>
                  <a:gd name="connsiteX16" fmla="*/ 324678 w 672548"/>
                  <a:gd name="connsiteY16" fmla="*/ 96079 h 100682"/>
                  <a:gd name="connsiteX17" fmla="*/ 404191 w 672548"/>
                  <a:gd name="connsiteY17" fmla="*/ 96079 h 100682"/>
                  <a:gd name="connsiteX18" fmla="*/ 420756 w 672548"/>
                  <a:gd name="connsiteY18" fmla="*/ 92766 h 100682"/>
                  <a:gd name="connsiteX19" fmla="*/ 430696 w 672548"/>
                  <a:gd name="connsiteY19" fmla="*/ 89452 h 100682"/>
                  <a:gd name="connsiteX20" fmla="*/ 460513 w 672548"/>
                  <a:gd name="connsiteY20" fmla="*/ 92766 h 100682"/>
                  <a:gd name="connsiteX21" fmla="*/ 473765 w 672548"/>
                  <a:gd name="connsiteY21" fmla="*/ 89452 h 100682"/>
                  <a:gd name="connsiteX22" fmla="*/ 503582 w 672548"/>
                  <a:gd name="connsiteY22" fmla="*/ 96079 h 100682"/>
                  <a:gd name="connsiteX23" fmla="*/ 526774 w 672548"/>
                  <a:gd name="connsiteY23" fmla="*/ 89452 h 100682"/>
                  <a:gd name="connsiteX24" fmla="*/ 536713 w 672548"/>
                  <a:gd name="connsiteY24" fmla="*/ 92766 h 100682"/>
                  <a:gd name="connsiteX25" fmla="*/ 556591 w 672548"/>
                  <a:gd name="connsiteY25" fmla="*/ 86139 h 100682"/>
                  <a:gd name="connsiteX26" fmla="*/ 589722 w 672548"/>
                  <a:gd name="connsiteY26" fmla="*/ 79513 h 100682"/>
                  <a:gd name="connsiteX27" fmla="*/ 609600 w 672548"/>
                  <a:gd name="connsiteY27" fmla="*/ 72887 h 100682"/>
                  <a:gd name="connsiteX28" fmla="*/ 619539 w 672548"/>
                  <a:gd name="connsiteY28" fmla="*/ 69574 h 100682"/>
                  <a:gd name="connsiteX29" fmla="*/ 639417 w 672548"/>
                  <a:gd name="connsiteY29" fmla="*/ 56322 h 100682"/>
                  <a:gd name="connsiteX30" fmla="*/ 649356 w 672548"/>
                  <a:gd name="connsiteY30" fmla="*/ 49696 h 100682"/>
                  <a:gd name="connsiteX31" fmla="*/ 655982 w 672548"/>
                  <a:gd name="connsiteY31" fmla="*/ 39757 h 100682"/>
                  <a:gd name="connsiteX32" fmla="*/ 659296 w 672548"/>
                  <a:gd name="connsiteY32" fmla="*/ 29818 h 100682"/>
                  <a:gd name="connsiteX33" fmla="*/ 672548 w 672548"/>
                  <a:gd name="connsiteY33" fmla="*/ 16566 h 10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72548" h="100682">
                    <a:moveTo>
                      <a:pt x="0" y="0"/>
                    </a:moveTo>
                    <a:cubicBezTo>
                      <a:pt x="1104" y="8835"/>
                      <a:pt x="-303" y="18369"/>
                      <a:pt x="3313" y="26505"/>
                    </a:cubicBezTo>
                    <a:cubicBezTo>
                      <a:pt x="4731" y="29696"/>
                      <a:pt x="10199" y="28122"/>
                      <a:pt x="13252" y="29818"/>
                    </a:cubicBezTo>
                    <a:cubicBezTo>
                      <a:pt x="51787" y="51226"/>
                      <a:pt x="14309" y="36796"/>
                      <a:pt x="53009" y="49696"/>
                    </a:cubicBezTo>
                    <a:lnTo>
                      <a:pt x="82826" y="59635"/>
                    </a:lnTo>
                    <a:lnTo>
                      <a:pt x="92765" y="62948"/>
                    </a:lnTo>
                    <a:cubicBezTo>
                      <a:pt x="96078" y="64052"/>
                      <a:pt x="99316" y="65414"/>
                      <a:pt x="102704" y="66261"/>
                    </a:cubicBezTo>
                    <a:cubicBezTo>
                      <a:pt x="107121" y="67365"/>
                      <a:pt x="111511" y="68586"/>
                      <a:pt x="115956" y="69574"/>
                    </a:cubicBezTo>
                    <a:cubicBezTo>
                      <a:pt x="121453" y="70796"/>
                      <a:pt x="127089" y="71405"/>
                      <a:pt x="132522" y="72887"/>
                    </a:cubicBezTo>
                    <a:cubicBezTo>
                      <a:pt x="139260" y="74725"/>
                      <a:pt x="145624" y="77819"/>
                      <a:pt x="152400" y="79513"/>
                    </a:cubicBezTo>
                    <a:lnTo>
                      <a:pt x="178904" y="86139"/>
                    </a:lnTo>
                    <a:cubicBezTo>
                      <a:pt x="183321" y="87243"/>
                      <a:pt x="187618" y="89074"/>
                      <a:pt x="192156" y="89452"/>
                    </a:cubicBezTo>
                    <a:lnTo>
                      <a:pt x="231913" y="92766"/>
                    </a:lnTo>
                    <a:lnTo>
                      <a:pt x="278296" y="96079"/>
                    </a:lnTo>
                    <a:cubicBezTo>
                      <a:pt x="319724" y="106436"/>
                      <a:pt x="268217" y="96079"/>
                      <a:pt x="301487" y="96079"/>
                    </a:cubicBezTo>
                    <a:cubicBezTo>
                      <a:pt x="306040" y="96079"/>
                      <a:pt x="310322" y="98288"/>
                      <a:pt x="314739" y="99392"/>
                    </a:cubicBezTo>
                    <a:cubicBezTo>
                      <a:pt x="318052" y="98288"/>
                      <a:pt x="321213" y="96512"/>
                      <a:pt x="324678" y="96079"/>
                    </a:cubicBezTo>
                    <a:cubicBezTo>
                      <a:pt x="367611" y="90712"/>
                      <a:pt x="363826" y="92409"/>
                      <a:pt x="404191" y="96079"/>
                    </a:cubicBezTo>
                    <a:cubicBezTo>
                      <a:pt x="409713" y="94975"/>
                      <a:pt x="415293" y="94132"/>
                      <a:pt x="420756" y="92766"/>
                    </a:cubicBezTo>
                    <a:cubicBezTo>
                      <a:pt x="424144" y="91919"/>
                      <a:pt x="427203" y="89452"/>
                      <a:pt x="430696" y="89452"/>
                    </a:cubicBezTo>
                    <a:cubicBezTo>
                      <a:pt x="440696" y="89452"/>
                      <a:pt x="450574" y="91661"/>
                      <a:pt x="460513" y="92766"/>
                    </a:cubicBezTo>
                    <a:cubicBezTo>
                      <a:pt x="464930" y="91661"/>
                      <a:pt x="469212" y="89452"/>
                      <a:pt x="473765" y="89452"/>
                    </a:cubicBezTo>
                    <a:cubicBezTo>
                      <a:pt x="485423" y="89452"/>
                      <a:pt x="493334" y="92663"/>
                      <a:pt x="503582" y="96079"/>
                    </a:cubicBezTo>
                    <a:cubicBezTo>
                      <a:pt x="508265" y="94518"/>
                      <a:pt x="522619" y="89452"/>
                      <a:pt x="526774" y="89452"/>
                    </a:cubicBezTo>
                    <a:cubicBezTo>
                      <a:pt x="530266" y="89452"/>
                      <a:pt x="533400" y="91661"/>
                      <a:pt x="536713" y="92766"/>
                    </a:cubicBezTo>
                    <a:cubicBezTo>
                      <a:pt x="543339" y="90557"/>
                      <a:pt x="549702" y="87287"/>
                      <a:pt x="556591" y="86139"/>
                    </a:cubicBezTo>
                    <a:cubicBezTo>
                      <a:pt x="570021" y="83901"/>
                      <a:pt x="577368" y="83219"/>
                      <a:pt x="589722" y="79513"/>
                    </a:cubicBezTo>
                    <a:cubicBezTo>
                      <a:pt x="596412" y="77506"/>
                      <a:pt x="602974" y="75096"/>
                      <a:pt x="609600" y="72887"/>
                    </a:cubicBezTo>
                    <a:cubicBezTo>
                      <a:pt x="612913" y="71783"/>
                      <a:pt x="616633" y="71511"/>
                      <a:pt x="619539" y="69574"/>
                    </a:cubicBezTo>
                    <a:lnTo>
                      <a:pt x="639417" y="56322"/>
                    </a:lnTo>
                    <a:lnTo>
                      <a:pt x="649356" y="49696"/>
                    </a:lnTo>
                    <a:cubicBezTo>
                      <a:pt x="651565" y="46383"/>
                      <a:pt x="654201" y="43318"/>
                      <a:pt x="655982" y="39757"/>
                    </a:cubicBezTo>
                    <a:cubicBezTo>
                      <a:pt x="657544" y="36633"/>
                      <a:pt x="657114" y="32545"/>
                      <a:pt x="659296" y="29818"/>
                    </a:cubicBezTo>
                    <a:cubicBezTo>
                      <a:pt x="680615" y="3171"/>
                      <a:pt x="661671" y="38320"/>
                      <a:pt x="672548" y="16566"/>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Rectangle 22">
                <a:extLst>
                  <a:ext uri="{FF2B5EF4-FFF2-40B4-BE49-F238E27FC236}">
                    <a16:creationId xmlns:a16="http://schemas.microsoft.com/office/drawing/2014/main" xmlns="" id="{FB7264A8-EB85-3042-8E19-9CAD6A0FB1BC}"/>
                  </a:ext>
                </a:extLst>
              </p:cNvPr>
              <p:cNvSpPr/>
              <p:nvPr/>
            </p:nvSpPr>
            <p:spPr>
              <a:xfrm rot="1862130">
                <a:off x="4359853"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97612442-F5F7-A548-AB5A-7BF510B4E473}"/>
                  </a:ext>
                </a:extLst>
              </p:cNvPr>
              <p:cNvSpPr/>
              <p:nvPr/>
            </p:nvSpPr>
            <p:spPr>
              <a:xfrm rot="19645138">
                <a:off x="5005026" y="5917634"/>
                <a:ext cx="148457" cy="132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xmlns="" id="{948E931C-A128-F146-BD3C-4C238BC29D11}"/>
                </a:ext>
              </a:extLst>
            </p:cNvPr>
            <p:cNvGrpSpPr/>
            <p:nvPr/>
          </p:nvGrpSpPr>
          <p:grpSpPr>
            <a:xfrm>
              <a:off x="9339520" y="610432"/>
              <a:ext cx="2195058" cy="3077766"/>
              <a:chOff x="9339520" y="610432"/>
              <a:chExt cx="2195058" cy="3077766"/>
            </a:xfrm>
          </p:grpSpPr>
          <p:pic>
            <p:nvPicPr>
              <p:cNvPr id="5" name="Picture 4">
                <a:extLst>
                  <a:ext uri="{FF2B5EF4-FFF2-40B4-BE49-F238E27FC236}">
                    <a16:creationId xmlns:a16="http://schemas.microsoft.com/office/drawing/2014/main" xmlns="" id="{CC736019-9069-473C-8AF9-3B092CD17702}"/>
                  </a:ext>
                </a:extLst>
              </p:cNvPr>
              <p:cNvPicPr/>
              <p:nvPr/>
            </p:nvPicPr>
            <p:blipFill>
              <a:blip r:embed="rId14">
                <a:extLst>
                  <a:ext uri="{28A0092B-C50C-407E-A947-70E740481C1C}">
                    <a14:useLocalDpi xmlns:a14="http://schemas.microsoft.com/office/drawing/2010/main" val="0"/>
                  </a:ext>
                </a:extLst>
              </a:blip>
              <a:stretch>
                <a:fillRect/>
              </a:stretch>
            </p:blipFill>
            <p:spPr>
              <a:xfrm>
                <a:off x="9339520" y="610432"/>
                <a:ext cx="2195058" cy="3077766"/>
              </a:xfrm>
              <a:prstGeom prst="rect">
                <a:avLst/>
              </a:prstGeom>
              <a:ln w="76200">
                <a:solidFill>
                  <a:schemeClr val="tx1"/>
                </a:solidFill>
              </a:ln>
            </p:spPr>
          </p:pic>
          <p:cxnSp>
            <p:nvCxnSpPr>
              <p:cNvPr id="26" name="Straight Connector 25">
                <a:extLst>
                  <a:ext uri="{FF2B5EF4-FFF2-40B4-BE49-F238E27FC236}">
                    <a16:creationId xmlns:a16="http://schemas.microsoft.com/office/drawing/2014/main" xmlns="" id="{B36E43D7-9EA5-2C49-8B98-E700403AC644}"/>
                  </a:ext>
                </a:extLst>
              </p:cNvPr>
              <p:cNvCxnSpPr/>
              <p:nvPr/>
            </p:nvCxnSpPr>
            <p:spPr>
              <a:xfrm>
                <a:off x="9339520" y="3665889"/>
                <a:ext cx="2195058" cy="0"/>
              </a:xfrm>
              <a:prstGeom prst="line">
                <a:avLst/>
              </a:prstGeom>
              <a:ln w="12700">
                <a:solidFill>
                  <a:srgbClr val="A69C9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E431FCBF-EBE1-D343-B303-A0710222A572}"/>
                  </a:ext>
                </a:extLst>
              </p:cNvPr>
              <p:cNvCxnSpPr/>
              <p:nvPr/>
            </p:nvCxnSpPr>
            <p:spPr>
              <a:xfrm>
                <a:off x="9339520" y="610432"/>
                <a:ext cx="2195058" cy="0"/>
              </a:xfrm>
              <a:prstGeom prst="line">
                <a:avLst/>
              </a:prstGeom>
              <a:ln w="12700">
                <a:solidFill>
                  <a:srgbClr val="A69C95"/>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6625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xmlns="" id="{FEAFEC97-232C-4D4E-89AA-BE05102F13AB}"/>
              </a:ext>
            </a:extLst>
          </p:cNvPr>
          <p:cNvGrpSpPr/>
          <p:nvPr/>
        </p:nvGrpSpPr>
        <p:grpSpPr>
          <a:xfrm>
            <a:off x="340138" y="739140"/>
            <a:ext cx="11505964" cy="5741584"/>
            <a:chOff x="340138" y="739140"/>
            <a:chExt cx="11505964" cy="5741584"/>
          </a:xfrm>
        </p:grpSpPr>
        <p:pic>
          <p:nvPicPr>
            <p:cNvPr id="4" name="Picture 3">
              <a:extLst>
                <a:ext uri="{FF2B5EF4-FFF2-40B4-BE49-F238E27FC236}">
                  <a16:creationId xmlns:a16="http://schemas.microsoft.com/office/drawing/2014/main" xmlns="" id="{2D1B573A-8B2F-411C-8FC5-400AD69617C4}"/>
                </a:ext>
              </a:extLst>
            </p:cNvPr>
            <p:cNvPicPr/>
            <p:nvPr/>
          </p:nvPicPr>
          <p:blipFill rotWithShape="1">
            <a:blip r:embed="rId3">
              <a:extLst>
                <a:ext uri="{28A0092B-C50C-407E-A947-70E740481C1C}">
                  <a14:useLocalDpi xmlns:a14="http://schemas.microsoft.com/office/drawing/2010/main" val="0"/>
                </a:ext>
              </a:extLst>
            </a:blip>
            <a:srcRect l="33556" t="10043" r="1223" b="3016"/>
            <a:stretch/>
          </p:blipFill>
          <p:spPr bwMode="auto">
            <a:xfrm>
              <a:off x="360878" y="755648"/>
              <a:ext cx="2241074" cy="1371600"/>
            </a:xfrm>
            <a:prstGeom prst="rect">
              <a:avLst/>
            </a:prstGeom>
            <a:ln w="76200" cap="flat" cmpd="sng" algn="ctr">
              <a:solidFill>
                <a:schemeClr val="tx1"/>
              </a:solidFill>
              <a:prstDash val="solid"/>
              <a:round/>
              <a:headEnd type="none" w="med" len="med"/>
              <a:tailEnd type="none" w="med" len="med"/>
            </a:ln>
            <a:effectLst/>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xmlns="" id="{2453A843-F434-4A7D-9F97-6405F6D7C6F3}"/>
                </a:ext>
              </a:extLst>
            </p:cNvPr>
            <p:cNvPicPr>
              <a:picLocks/>
            </p:cNvPicPr>
            <p:nvPr/>
          </p:nvPicPr>
          <p:blipFill rotWithShape="1">
            <a:blip r:embed="rId4" cstate="print">
              <a:extLst>
                <a:ext uri="{28A0092B-C50C-407E-A947-70E740481C1C}">
                  <a14:useLocalDpi xmlns:a14="http://schemas.microsoft.com/office/drawing/2010/main" val="0"/>
                </a:ext>
              </a:extLst>
            </a:blip>
            <a:srcRect l="3872" t="11687" r="-1" b="7100"/>
            <a:stretch/>
          </p:blipFill>
          <p:spPr>
            <a:xfrm>
              <a:off x="5220338" y="3757043"/>
              <a:ext cx="1078992" cy="1502244"/>
            </a:xfrm>
            <a:prstGeom prst="rect">
              <a:avLst/>
            </a:prstGeom>
            <a:ln w="76200">
              <a:solidFill>
                <a:schemeClr val="tx1"/>
              </a:solidFill>
            </a:ln>
            <a:effectLst/>
          </p:spPr>
        </p:pic>
        <p:pic>
          <p:nvPicPr>
            <p:cNvPr id="5" name="Picture 4">
              <a:extLst>
                <a:ext uri="{FF2B5EF4-FFF2-40B4-BE49-F238E27FC236}">
                  <a16:creationId xmlns:a16="http://schemas.microsoft.com/office/drawing/2014/main" xmlns="" id="{855E76A4-C22D-4F90-A104-1D5A4F737F5D}"/>
                </a:ext>
              </a:extLst>
            </p:cNvPr>
            <p:cNvPicPr>
              <a:picLocks/>
            </p:cNvPicPr>
            <p:nvPr/>
          </p:nvPicPr>
          <p:blipFill>
            <a:blip r:embed="rId5" cstate="print"/>
            <a:srcRect/>
            <a:stretch>
              <a:fillRect/>
            </a:stretch>
          </p:blipFill>
          <p:spPr bwMode="auto">
            <a:xfrm>
              <a:off x="2942455" y="5250842"/>
              <a:ext cx="1737360" cy="1188720"/>
            </a:xfrm>
            <a:prstGeom prst="rect">
              <a:avLst/>
            </a:prstGeom>
            <a:ln w="76200">
              <a:solidFill>
                <a:schemeClr val="tx1"/>
              </a:solidFill>
              <a:round/>
              <a:headEnd/>
              <a:tailEnd/>
            </a:ln>
            <a:effectLst/>
            <a:scene3d>
              <a:camera prst="orthographicFront">
                <a:rot lat="0" lon="0" rev="0"/>
              </a:camera>
              <a:lightRig rig="balanced" dir="t">
                <a:rot lat="0" lon="0" rev="8700000"/>
              </a:lightRig>
            </a:scene3d>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D4A27ABA-AC7C-4279-BD1B-5CE15628B113}"/>
                </a:ext>
              </a:extLst>
            </p:cNvPr>
            <p:cNvPicPr>
              <a:picLocks/>
            </p:cNvPicPr>
            <p:nvPr/>
          </p:nvPicPr>
          <p:blipFill rotWithShape="1">
            <a:blip r:embed="rId6">
              <a:extLst>
                <a:ext uri="{28A0092B-C50C-407E-A947-70E740481C1C}">
                  <a14:useLocalDpi xmlns:a14="http://schemas.microsoft.com/office/drawing/2010/main" val="0"/>
                </a:ext>
              </a:extLst>
            </a:blip>
            <a:srcRect l="1440" t="3998" r="4153" b="2229"/>
            <a:stretch/>
          </p:blipFill>
          <p:spPr>
            <a:xfrm>
              <a:off x="353389" y="2479811"/>
              <a:ext cx="2240280" cy="2103120"/>
            </a:xfrm>
            <a:prstGeom prst="rect">
              <a:avLst/>
            </a:prstGeom>
            <a:ln w="76200">
              <a:solidFill>
                <a:schemeClr val="tx1"/>
              </a:solidFill>
            </a:ln>
            <a:effectLst/>
          </p:spPr>
        </p:pic>
        <p:pic>
          <p:nvPicPr>
            <p:cNvPr id="10" name="Picture 35" descr="Prayer Chain">
              <a:extLst>
                <a:ext uri="{FF2B5EF4-FFF2-40B4-BE49-F238E27FC236}">
                  <a16:creationId xmlns:a16="http://schemas.microsoft.com/office/drawing/2014/main" xmlns="" id="{2762D38F-2AA8-44E3-B011-15120EF6CA4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0138" y="4934297"/>
              <a:ext cx="2241075" cy="1502244"/>
            </a:xfrm>
            <a:prstGeom prst="rect">
              <a:avLst/>
            </a:prstGeom>
            <a:ln w="76200">
              <a:solidFill>
                <a:schemeClr val="tx1"/>
              </a:solidFill>
              <a:round/>
              <a:headEnd/>
              <a:tailEnd/>
            </a:ln>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xmlns="" id="{FA98E469-7317-4D1B-BE8B-A70A685803CE}"/>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3051979" y="1727177"/>
              <a:ext cx="1828800" cy="1673352"/>
            </a:xfrm>
            <a:prstGeom prst="rect">
              <a:avLst/>
            </a:prstGeom>
            <a:ln w="76200">
              <a:solidFill>
                <a:schemeClr val="tx1"/>
              </a:solidFill>
            </a:ln>
            <a:effectLst/>
          </p:spPr>
        </p:pic>
        <p:pic>
          <p:nvPicPr>
            <p:cNvPr id="13" name="Picture 12">
              <a:extLst>
                <a:ext uri="{FF2B5EF4-FFF2-40B4-BE49-F238E27FC236}">
                  <a16:creationId xmlns:a16="http://schemas.microsoft.com/office/drawing/2014/main" xmlns="" id="{1752AF46-8EF1-4E79-8469-6EC39BAD7891}"/>
                </a:ext>
              </a:extLst>
            </p:cNvPr>
            <p:cNvPicPr>
              <a:picLocks noChangeAspect="1"/>
            </p:cNvPicPr>
            <p:nvPr/>
          </p:nvPicPr>
          <p:blipFill rotWithShape="1">
            <a:blip r:embed="rId9">
              <a:extLst>
                <a:ext uri="{28A0092B-C50C-407E-A947-70E740481C1C}">
                  <a14:useLocalDpi xmlns:a14="http://schemas.microsoft.com/office/drawing/2010/main" val="0"/>
                </a:ext>
              </a:extLst>
            </a:blip>
            <a:srcRect l="3453" t="6057" r="8772" b="226"/>
            <a:stretch/>
          </p:blipFill>
          <p:spPr>
            <a:xfrm>
              <a:off x="5254218" y="1738042"/>
              <a:ext cx="1687903" cy="1655064"/>
            </a:xfrm>
            <a:prstGeom prst="rect">
              <a:avLst/>
            </a:prstGeom>
            <a:ln w="76200">
              <a:solidFill>
                <a:schemeClr val="tx1"/>
              </a:solidFill>
            </a:ln>
            <a:effectLst/>
          </p:spPr>
        </p:pic>
        <p:pic>
          <p:nvPicPr>
            <p:cNvPr id="14" name="Picture 13">
              <a:extLst>
                <a:ext uri="{FF2B5EF4-FFF2-40B4-BE49-F238E27FC236}">
                  <a16:creationId xmlns:a16="http://schemas.microsoft.com/office/drawing/2014/main" xmlns="" id="{B7849574-14B3-4738-B47F-135BFE2E1F92}"/>
                </a:ext>
              </a:extLst>
            </p:cNvPr>
            <p:cNvPicPr>
              <a:picLocks/>
            </p:cNvPicPr>
            <p:nvPr/>
          </p:nvPicPr>
          <p:blipFill>
            <a:blip r:embed="rId10">
              <a:extLst>
                <a:ext uri="{28A0092B-C50C-407E-A947-70E740481C1C}">
                  <a14:useLocalDpi xmlns:a14="http://schemas.microsoft.com/office/drawing/2010/main" val="0"/>
                </a:ext>
              </a:extLst>
            </a:blip>
            <a:stretch>
              <a:fillRect/>
            </a:stretch>
          </p:blipFill>
          <p:spPr>
            <a:xfrm>
              <a:off x="5080013" y="5619687"/>
              <a:ext cx="1234440" cy="822960"/>
            </a:xfrm>
            <a:prstGeom prst="rect">
              <a:avLst/>
            </a:prstGeom>
            <a:ln w="76200">
              <a:solidFill>
                <a:schemeClr val="tx1"/>
              </a:solidFill>
            </a:ln>
            <a:effectLst/>
          </p:spPr>
        </p:pic>
        <p:pic>
          <p:nvPicPr>
            <p:cNvPr id="15" name="Picture 14">
              <a:extLst>
                <a:ext uri="{FF2B5EF4-FFF2-40B4-BE49-F238E27FC236}">
                  <a16:creationId xmlns:a16="http://schemas.microsoft.com/office/drawing/2014/main" xmlns="" id="{597C28FE-E254-4215-BFFD-E69D4AE4900F}"/>
                </a:ext>
              </a:extLst>
            </p:cNvPr>
            <p:cNvPicPr>
              <a:picLocks/>
            </p:cNvPicPr>
            <p:nvPr/>
          </p:nvPicPr>
          <p:blipFill rotWithShape="1">
            <a:blip r:embed="rId11">
              <a:extLst>
                <a:ext uri="{28A0092B-C50C-407E-A947-70E740481C1C}">
                  <a14:useLocalDpi xmlns:a14="http://schemas.microsoft.com/office/drawing/2010/main" val="0"/>
                </a:ext>
              </a:extLst>
            </a:blip>
            <a:srcRect t="5908"/>
            <a:stretch/>
          </p:blipFill>
          <p:spPr>
            <a:xfrm>
              <a:off x="9567003" y="739140"/>
              <a:ext cx="2276910" cy="2743200"/>
            </a:xfrm>
            <a:prstGeom prst="rect">
              <a:avLst/>
            </a:prstGeom>
            <a:ln w="76200">
              <a:solidFill>
                <a:schemeClr val="tx1"/>
              </a:solidFill>
            </a:ln>
            <a:effectLst/>
          </p:spPr>
        </p:pic>
        <p:pic>
          <p:nvPicPr>
            <p:cNvPr id="16" name="Picture 15">
              <a:extLst>
                <a:ext uri="{FF2B5EF4-FFF2-40B4-BE49-F238E27FC236}">
                  <a16:creationId xmlns:a16="http://schemas.microsoft.com/office/drawing/2014/main" xmlns="" id="{9375EB0D-1205-4A4C-9ABC-C6F3BD9AEFE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62953" y="1732031"/>
              <a:ext cx="1775625" cy="1664208"/>
            </a:xfrm>
            <a:prstGeom prst="rect">
              <a:avLst/>
            </a:prstGeom>
            <a:ln w="76200">
              <a:solidFill>
                <a:schemeClr val="tx1"/>
              </a:solidFill>
            </a:ln>
            <a:effectLst/>
          </p:spPr>
        </p:pic>
        <p:pic>
          <p:nvPicPr>
            <p:cNvPr id="17" name="Picture 16">
              <a:extLst>
                <a:ext uri="{FF2B5EF4-FFF2-40B4-BE49-F238E27FC236}">
                  <a16:creationId xmlns:a16="http://schemas.microsoft.com/office/drawing/2014/main" xmlns="" id="{5BE3AE30-8E8E-41AD-AC2D-C3008C4FCADC}"/>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8737142" y="3812188"/>
              <a:ext cx="3108960" cy="2627784"/>
            </a:xfrm>
            <a:prstGeom prst="rect">
              <a:avLst/>
            </a:prstGeom>
            <a:ln w="76200">
              <a:solidFill>
                <a:schemeClr val="tx1"/>
              </a:solidFill>
            </a:ln>
            <a:effectLst/>
          </p:spPr>
        </p:pic>
        <p:sp>
          <p:nvSpPr>
            <p:cNvPr id="26" name="Rectangle 25">
              <a:extLst>
                <a:ext uri="{FF2B5EF4-FFF2-40B4-BE49-F238E27FC236}">
                  <a16:creationId xmlns:a16="http://schemas.microsoft.com/office/drawing/2014/main" xmlns="" id="{9D8C6E1C-7DC2-416C-9125-9571D2B639EE}"/>
                </a:ext>
              </a:extLst>
            </p:cNvPr>
            <p:cNvSpPr/>
            <p:nvPr/>
          </p:nvSpPr>
          <p:spPr>
            <a:xfrm>
              <a:off x="469702" y="847089"/>
              <a:ext cx="11260899" cy="769441"/>
            </a:xfrm>
            <a:prstGeom prst="rect">
              <a:avLst/>
            </a:prstGeom>
          </p:spPr>
          <p:txBody>
            <a:bodyPr wrap="square">
              <a:spAutoFit/>
            </a:bodyPr>
            <a:lstStyle/>
            <a:p>
              <a:pPr algn="ctr"/>
              <a:r>
                <a:rPr lang="en-US" sz="4400" b="1" dirty="0">
                  <a:ln w="12700">
                    <a:noFill/>
                    <a:prstDash val="solid"/>
                  </a:ln>
                  <a:solidFill>
                    <a:srgbClr val="005DAB"/>
                  </a:solidFill>
                  <a:latin typeface="Arial Black" panose="020B0A04020102020204" pitchFamily="34" charset="0"/>
                </a:rPr>
                <a:t>Glimpses of Agape</a:t>
              </a:r>
            </a:p>
          </p:txBody>
        </p:sp>
        <p:grpSp>
          <p:nvGrpSpPr>
            <p:cNvPr id="7" name="Group 6">
              <a:extLst>
                <a:ext uri="{FF2B5EF4-FFF2-40B4-BE49-F238E27FC236}">
                  <a16:creationId xmlns:a16="http://schemas.microsoft.com/office/drawing/2014/main" xmlns="" id="{44902BC4-4998-FD40-ACB5-7492CE0A0801}"/>
                </a:ext>
              </a:extLst>
            </p:cNvPr>
            <p:cNvGrpSpPr/>
            <p:nvPr/>
          </p:nvGrpSpPr>
          <p:grpSpPr>
            <a:xfrm>
              <a:off x="6618939" y="3710092"/>
              <a:ext cx="1852676" cy="2770632"/>
              <a:chOff x="6618310" y="3699629"/>
              <a:chExt cx="1852676" cy="2770632"/>
            </a:xfrm>
          </p:grpSpPr>
          <p:sp>
            <p:nvSpPr>
              <p:cNvPr id="20" name="TextBox 19">
                <a:extLst>
                  <a:ext uri="{FF2B5EF4-FFF2-40B4-BE49-F238E27FC236}">
                    <a16:creationId xmlns:a16="http://schemas.microsoft.com/office/drawing/2014/main" xmlns="" id="{036CD9C6-9441-4001-8D74-F199154AAA32}"/>
                  </a:ext>
                </a:extLst>
              </p:cNvPr>
              <p:cNvSpPr txBox="1"/>
              <p:nvPr/>
            </p:nvSpPr>
            <p:spPr>
              <a:xfrm>
                <a:off x="6618310" y="3699629"/>
                <a:ext cx="1798639" cy="2770632"/>
              </a:xfrm>
              <a:prstGeom prst="rect">
                <a:avLst/>
              </a:prstGeom>
              <a:noFill/>
              <a:ln w="76200">
                <a:solidFill>
                  <a:schemeClr val="tx1"/>
                </a:solidFill>
              </a:ln>
              <a:effectLst/>
            </p:spPr>
            <p:txBody>
              <a:bodyPr wrap="square" rtlCol="0">
                <a:spAutoFit/>
              </a:bodyPr>
              <a:lstStyle/>
              <a:p>
                <a:endParaRPr lang="en-US" dirty="0"/>
              </a:p>
            </p:txBody>
          </p:sp>
          <p:pic>
            <p:nvPicPr>
              <p:cNvPr id="22" name="Picture 21">
                <a:extLst>
                  <a:ext uri="{FF2B5EF4-FFF2-40B4-BE49-F238E27FC236}">
                    <a16:creationId xmlns:a16="http://schemas.microsoft.com/office/drawing/2014/main" xmlns="" id="{DC8976CE-FEBD-47F9-B97D-388163DACFBD}"/>
                  </a:ext>
                </a:extLst>
              </p:cNvPr>
              <p:cNvPicPr/>
              <p:nvPr/>
            </p:nvPicPr>
            <p:blipFill>
              <a:blip r:embed="rId14">
                <a:extLst>
                  <a:ext uri="{28A0092B-C50C-407E-A947-70E740481C1C}">
                    <a14:useLocalDpi xmlns:a14="http://schemas.microsoft.com/office/drawing/2010/main" val="0"/>
                  </a:ext>
                </a:extLst>
              </a:blip>
              <a:stretch>
                <a:fillRect/>
              </a:stretch>
            </p:blipFill>
            <p:spPr>
              <a:xfrm>
                <a:off x="6817229" y="3786262"/>
                <a:ext cx="1191789" cy="1147732"/>
              </a:xfrm>
              <a:prstGeom prst="rect">
                <a:avLst/>
              </a:prstGeom>
            </p:spPr>
          </p:pic>
          <p:pic>
            <p:nvPicPr>
              <p:cNvPr id="28" name="Picture 27">
                <a:extLst>
                  <a:ext uri="{FF2B5EF4-FFF2-40B4-BE49-F238E27FC236}">
                    <a16:creationId xmlns:a16="http://schemas.microsoft.com/office/drawing/2014/main" xmlns="" id="{6787E311-4F43-4A5B-8645-EAB411159BD7}"/>
                  </a:ext>
                </a:extLst>
              </p:cNvPr>
              <p:cNvPicPr/>
              <p:nvPr/>
            </p:nvPicPr>
            <p:blipFill>
              <a:blip r:embed="rId15">
                <a:extLst>
                  <a:ext uri="{BEBA8EAE-BF5A-486C-A8C5-ECC9F3942E4B}">
                    <a14:imgProps xmlns:a14="http://schemas.microsoft.com/office/drawing/2010/main">
                      <a14:imgLayer r:embed="rId16">
                        <a14:imgEffect>
                          <a14:backgroundRemoval t="4372" b="97268" l="5703" r="89734">
                            <a14:foregroundMark x1="16730" y1="31694" x2="17110" y2="33880"/>
                            <a14:foregroundMark x1="30418" y1="4918" x2="24830" y2="10440"/>
                            <a14:foregroundMark x1="12548" y1="50273" x2="10812" y2="60528"/>
                            <a14:foregroundMark x1="70894" y1="97342" x2="71863" y2="97814"/>
                            <a14:foregroundMark x1="71863" y1="97814" x2="74144" y2="90164"/>
                            <a14:foregroundMark x1="9076" y1="59240" x2="8365" y2="70492"/>
                            <a14:foregroundMark x1="11027" y1="69399" x2="11787" y2="72131"/>
                            <a14:foregroundMark x1="5703" y1="69399" x2="5703" y2="69399"/>
                            <a14:backgroundMark x1="19392" y1="7104" x2="22814" y2="2186"/>
                            <a14:backgroundMark x1="75285" y1="97268" x2="81749" y2="79235"/>
                            <a14:backgroundMark x1="66540" y1="95082" x2="10266" y2="74317"/>
                            <a14:backgroundMark x1="69962" y1="97814" x2="69962" y2="97814"/>
                            <a14:backgroundMark x1="68441" y1="98907" x2="66540" y2="97268"/>
                            <a14:backgroundMark x1="20913" y1="8197" x2="17871" y2="18579"/>
                            <a14:backgroundMark x1="66540" y1="96175" x2="68441" y2="97268"/>
                            <a14:backgroundMark x1="11140" y1="72485" x2="26996" y2="90164"/>
                            <a14:backgroundMark x1="67300" y1="95082" x2="69962" y2="96175"/>
                            <a14:backgroundMark x1="71103" y1="97814" x2="67681" y2="97814"/>
                            <a14:backgroundMark x1="5703" y1="71585" x2="23574" y2="3825"/>
                            <a14:backgroundMark x1="23574" y1="3825" x2="24335" y2="2732"/>
                          </a14:backgroundRemoval>
                        </a14:imgEffect>
                      </a14:imgLayer>
                    </a14:imgProps>
                  </a:ext>
                  <a:ext uri="{28A0092B-C50C-407E-A947-70E740481C1C}">
                    <a14:useLocalDpi xmlns:a14="http://schemas.microsoft.com/office/drawing/2010/main" val="0"/>
                  </a:ext>
                </a:extLst>
              </a:blip>
              <a:stretch>
                <a:fillRect/>
              </a:stretch>
            </p:blipFill>
            <p:spPr>
              <a:xfrm>
                <a:off x="7221662" y="4969920"/>
                <a:ext cx="1249324" cy="864486"/>
              </a:xfrm>
              <a:prstGeom prst="rect">
                <a:avLst/>
              </a:prstGeom>
            </p:spPr>
          </p:pic>
          <p:pic>
            <p:nvPicPr>
              <p:cNvPr id="29" name="Picture 28">
                <a:extLst>
                  <a:ext uri="{FF2B5EF4-FFF2-40B4-BE49-F238E27FC236}">
                    <a16:creationId xmlns:a16="http://schemas.microsoft.com/office/drawing/2014/main" xmlns="" id="{92DFE38B-E288-4ACA-841A-3653B6940FA8}"/>
                  </a:ext>
                </a:extLst>
              </p:cNvPr>
              <p:cNvPicPr/>
              <p:nvPr/>
            </p:nvPicPr>
            <p:blipFill>
              <a:blip r:embed="rId17">
                <a:extLst>
                  <a:ext uri="{28A0092B-C50C-407E-A947-70E740481C1C}">
                    <a14:useLocalDpi xmlns:a14="http://schemas.microsoft.com/office/drawing/2010/main" val="0"/>
                  </a:ext>
                </a:extLst>
              </a:blip>
              <a:stretch>
                <a:fillRect/>
              </a:stretch>
            </p:blipFill>
            <p:spPr>
              <a:xfrm rot="19343085">
                <a:off x="7000084" y="5117025"/>
                <a:ext cx="717904" cy="1096851"/>
              </a:xfrm>
              <a:prstGeom prst="rect">
                <a:avLst/>
              </a:prstGeom>
            </p:spPr>
          </p:pic>
        </p:grpSp>
        <p:grpSp>
          <p:nvGrpSpPr>
            <p:cNvPr id="30" name="Group 29">
              <a:extLst>
                <a:ext uri="{FF2B5EF4-FFF2-40B4-BE49-F238E27FC236}">
                  <a16:creationId xmlns:a16="http://schemas.microsoft.com/office/drawing/2014/main" xmlns="" id="{2695F3B0-7489-A446-9768-350D0182E75B}"/>
                </a:ext>
              </a:extLst>
            </p:cNvPr>
            <p:cNvGrpSpPr/>
            <p:nvPr/>
          </p:nvGrpSpPr>
          <p:grpSpPr>
            <a:xfrm>
              <a:off x="2894890" y="3722157"/>
              <a:ext cx="1975242" cy="1235124"/>
              <a:chOff x="2894890" y="3722157"/>
              <a:chExt cx="1975242" cy="1235124"/>
            </a:xfrm>
          </p:grpSpPr>
          <p:sp>
            <p:nvSpPr>
              <p:cNvPr id="19" name="TextBox 18">
                <a:extLst>
                  <a:ext uri="{FF2B5EF4-FFF2-40B4-BE49-F238E27FC236}">
                    <a16:creationId xmlns:a16="http://schemas.microsoft.com/office/drawing/2014/main" xmlns="" id="{CE278FD5-78D7-4CFD-AF6E-A048245927FE}"/>
                  </a:ext>
                </a:extLst>
              </p:cNvPr>
              <p:cNvSpPr txBox="1"/>
              <p:nvPr/>
            </p:nvSpPr>
            <p:spPr>
              <a:xfrm>
                <a:off x="2894890" y="3722157"/>
                <a:ext cx="1975242" cy="1235124"/>
              </a:xfrm>
              <a:prstGeom prst="rect">
                <a:avLst/>
              </a:prstGeom>
              <a:noFill/>
              <a:ln w="76200">
                <a:solidFill>
                  <a:schemeClr val="tx1"/>
                </a:solidFill>
              </a:ln>
              <a:effectLst/>
            </p:spPr>
            <p:txBody>
              <a:bodyPr wrap="square" rtlCol="0">
                <a:spAutoFit/>
              </a:bodyPr>
              <a:lstStyle/>
              <a:p>
                <a:endParaRPr lang="en-US" dirty="0"/>
              </a:p>
            </p:txBody>
          </p:sp>
          <p:pic>
            <p:nvPicPr>
              <p:cNvPr id="18" name="Graphic 14" descr="Music notes">
                <a:extLst>
                  <a:ext uri="{FF2B5EF4-FFF2-40B4-BE49-F238E27FC236}">
                    <a16:creationId xmlns:a16="http://schemas.microsoft.com/office/drawing/2014/main" xmlns="" id="{52C195D4-DC17-41FB-AEFE-38EE209AFE95}"/>
                  </a:ext>
                </a:extLst>
              </p:cNvPr>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4035155" y="3754737"/>
                <a:ext cx="698665" cy="592006"/>
              </a:xfrm>
              <a:prstGeom prst="rect">
                <a:avLst/>
              </a:prstGeom>
            </p:spPr>
          </p:pic>
          <p:pic>
            <p:nvPicPr>
              <p:cNvPr id="21" name="Graphic 28672" descr="Send">
                <a:extLst>
                  <a:ext uri="{FF2B5EF4-FFF2-40B4-BE49-F238E27FC236}">
                    <a16:creationId xmlns:a16="http://schemas.microsoft.com/office/drawing/2014/main" xmlns="" id="{E5A777D8-CCF8-43DC-A408-1C6FCCBCC441}"/>
                  </a:ext>
                </a:extLst>
              </p:cNvPr>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3003565" y="4385469"/>
                <a:ext cx="500785" cy="496742"/>
              </a:xfrm>
              <a:prstGeom prst="rect">
                <a:avLst/>
              </a:prstGeom>
            </p:spPr>
          </p:pic>
          <p:pic>
            <p:nvPicPr>
              <p:cNvPr id="24" name="Graphic 28674" descr="Gymnast: Floor routine">
                <a:extLst>
                  <a:ext uri="{FF2B5EF4-FFF2-40B4-BE49-F238E27FC236}">
                    <a16:creationId xmlns:a16="http://schemas.microsoft.com/office/drawing/2014/main" xmlns="" id="{F840DA8A-33CD-4BD6-A976-6B8FB42B2FE5}"/>
                  </a:ext>
                </a:extLst>
              </p:cNvPr>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a:off x="3898843" y="4281356"/>
                <a:ext cx="716461" cy="542999"/>
              </a:xfrm>
              <a:prstGeom prst="rect">
                <a:avLst/>
              </a:prstGeom>
            </p:spPr>
          </p:pic>
          <p:pic>
            <p:nvPicPr>
              <p:cNvPr id="25" name="Graphic 28673" descr="Puzzle pieces">
                <a:extLst>
                  <a:ext uri="{FF2B5EF4-FFF2-40B4-BE49-F238E27FC236}">
                    <a16:creationId xmlns:a16="http://schemas.microsoft.com/office/drawing/2014/main" xmlns="" id="{8361C546-E70B-408C-B8B9-F4A298C0650F}"/>
                  </a:ext>
                </a:extLst>
              </p:cNvPr>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25"/>
                  </a:ext>
                </a:extLst>
              </a:blip>
              <a:stretch>
                <a:fillRect/>
              </a:stretch>
            </p:blipFill>
            <p:spPr>
              <a:xfrm>
                <a:off x="3176983" y="3763982"/>
                <a:ext cx="576079" cy="570687"/>
              </a:xfrm>
              <a:prstGeom prst="rect">
                <a:avLst/>
              </a:prstGeom>
            </p:spPr>
          </p:pic>
        </p:grpSp>
      </p:grpSp>
    </p:spTree>
    <p:extLst>
      <p:ext uri="{BB962C8B-B14F-4D97-AF65-F5344CB8AC3E}">
        <p14:creationId xmlns:p14="http://schemas.microsoft.com/office/powerpoint/2010/main" val="2898998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4B85B5D-4446-4F04-B139-A7149493D5DB}"/>
              </a:ext>
            </a:extLst>
          </p:cNvPr>
          <p:cNvPicPr>
            <a:picLocks noChangeAspect="1"/>
          </p:cNvPicPr>
          <p:nvPr/>
        </p:nvPicPr>
        <p:blipFill>
          <a:blip r:embed="rId2"/>
          <a:stretch>
            <a:fillRect/>
          </a:stretch>
        </p:blipFill>
        <p:spPr>
          <a:xfrm>
            <a:off x="-97536" y="-3871"/>
            <a:ext cx="12282663" cy="6861871"/>
          </a:xfrm>
          <a:prstGeom prst="rect">
            <a:avLst/>
          </a:prstGeom>
        </p:spPr>
      </p:pic>
      <p:sp>
        <p:nvSpPr>
          <p:cNvPr id="6" name="TextBox 5">
            <a:extLst>
              <a:ext uri="{FF2B5EF4-FFF2-40B4-BE49-F238E27FC236}">
                <a16:creationId xmlns:a16="http://schemas.microsoft.com/office/drawing/2014/main" xmlns="" id="{3A478E43-34D7-F34F-AFB4-8687C44E039A}"/>
              </a:ext>
            </a:extLst>
          </p:cNvPr>
          <p:cNvSpPr txBox="1"/>
          <p:nvPr/>
        </p:nvSpPr>
        <p:spPr>
          <a:xfrm>
            <a:off x="2444158" y="1734301"/>
            <a:ext cx="9361084" cy="3477875"/>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IMPORTANCE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Effectively Managing All Aspects of Agape</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2019220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F09A37A-8B59-234A-A147-6673E529B081}"/>
              </a:ext>
            </a:extLst>
          </p:cNvPr>
          <p:cNvSpPr txBox="1"/>
          <p:nvPr/>
        </p:nvSpPr>
        <p:spPr>
          <a:xfrm>
            <a:off x="552450" y="438150"/>
            <a:ext cx="11087100" cy="4663393"/>
          </a:xfrm>
          <a:prstGeom prst="rect">
            <a:avLst/>
          </a:prstGeom>
          <a:noFill/>
        </p:spPr>
        <p:txBody>
          <a:bodyPr wrap="square" rtlCol="0">
            <a:spAutoFit/>
          </a:bodyPr>
          <a:lstStyle/>
          <a:p>
            <a:pPr algn="ctr"/>
            <a:r>
              <a:rPr lang="en-US" sz="4400" b="1" dirty="0">
                <a:ln w="12700">
                  <a:noFill/>
                  <a:prstDash val="solid"/>
                </a:ln>
                <a:solidFill>
                  <a:srgbClr val="005DAB"/>
                </a:solidFill>
                <a:latin typeface="Arial Black" panose="020B0A04020102020204" pitchFamily="34" charset="0"/>
              </a:rPr>
              <a:t>Those Needed to Manage Agape</a:t>
            </a:r>
          </a:p>
          <a:p>
            <a:endParaRPr lang="en-US" dirty="0">
              <a:ln w="12700">
                <a:noFill/>
                <a:prstDash val="solid"/>
              </a:ln>
              <a:solidFill>
                <a:schemeClr val="accent1">
                  <a:lumMod val="75000"/>
                </a:schemeClr>
              </a:solidFill>
              <a:effectLst>
                <a:outerShdw dist="38100" dir="2640000" algn="bl" rotWithShape="0">
                  <a:schemeClr val="accent1"/>
                </a:outerShdw>
              </a:effectLst>
              <a:latin typeface="Arial Black" panose="020B0A04020102020204" pitchFamily="34" charset="0"/>
            </a:endParaRPr>
          </a:p>
          <a:p>
            <a:pPr marL="3200400" lvl="6" indent="-446088">
              <a:lnSpc>
                <a:spcPct val="150000"/>
              </a:lnSpc>
              <a:buFont typeface="Arial" panose="020B0604020202020204" pitchFamily="34" charset="0"/>
              <a:buChar char="•"/>
            </a:pPr>
            <a:r>
              <a:rPr lang="en-US" sz="3200" dirty="0"/>
              <a:t>Advisory Council Secretary</a:t>
            </a:r>
          </a:p>
          <a:p>
            <a:pPr marL="3200400" lvl="6" indent="-457200">
              <a:lnSpc>
                <a:spcPct val="150000"/>
              </a:lnSpc>
              <a:buFont typeface="Arial" panose="020B0604020202020204" pitchFamily="34" charset="0"/>
              <a:buChar char="•"/>
            </a:pPr>
            <a:r>
              <a:rPr lang="en-US" sz="3200" dirty="0"/>
              <a:t>Advisory Council Agape Coordinator</a:t>
            </a:r>
          </a:p>
          <a:p>
            <a:pPr marL="3200400" lvl="6" indent="-457200">
              <a:lnSpc>
                <a:spcPct val="150000"/>
              </a:lnSpc>
              <a:buFont typeface="Arial" panose="020B0604020202020204" pitchFamily="34" charset="0"/>
              <a:buChar char="•"/>
            </a:pPr>
            <a:r>
              <a:rPr lang="en-US" sz="3200" dirty="0"/>
              <a:t>Weekend Agape Coordinator/Leader</a:t>
            </a:r>
          </a:p>
          <a:p>
            <a:pPr marL="3200400" lvl="6" indent="-457200">
              <a:lnSpc>
                <a:spcPct val="150000"/>
              </a:lnSpc>
              <a:buFont typeface="Arial" panose="020B0604020202020204" pitchFamily="34" charset="0"/>
              <a:buChar char="•"/>
            </a:pPr>
            <a:r>
              <a:rPr lang="en-US" sz="3200" dirty="0"/>
              <a:t>Working Better Together to Shower Agape</a:t>
            </a:r>
          </a:p>
          <a:p>
            <a:pPr marL="3200400" lvl="6" indent="-457200">
              <a:lnSpc>
                <a:spcPct val="150000"/>
              </a:lnSpc>
              <a:buFont typeface="Arial" panose="020B0604020202020204" pitchFamily="34" charset="0"/>
              <a:buChar char="•"/>
            </a:pPr>
            <a:r>
              <a:rPr lang="en-US" sz="3200" dirty="0"/>
              <a:t>Delegate Agape Opportunities</a:t>
            </a:r>
            <a:endParaRPr lang="en-US" dirty="0"/>
          </a:p>
        </p:txBody>
      </p:sp>
    </p:spTree>
    <p:extLst>
      <p:ext uri="{BB962C8B-B14F-4D97-AF65-F5344CB8AC3E}">
        <p14:creationId xmlns:p14="http://schemas.microsoft.com/office/powerpoint/2010/main" val="841226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4B85B5D-4446-4F04-B139-A7149493D5DB}"/>
              </a:ext>
            </a:extLst>
          </p:cNvPr>
          <p:cNvPicPr>
            <a:picLocks noChangeAspect="1"/>
          </p:cNvPicPr>
          <p:nvPr/>
        </p:nvPicPr>
        <p:blipFill>
          <a:blip r:embed="rId2"/>
          <a:stretch>
            <a:fillRect/>
          </a:stretch>
        </p:blipFill>
        <p:spPr>
          <a:xfrm>
            <a:off x="-90663" y="0"/>
            <a:ext cx="12282663" cy="6861871"/>
          </a:xfrm>
          <a:prstGeom prst="rect">
            <a:avLst/>
          </a:prstGeom>
        </p:spPr>
      </p:pic>
      <p:sp>
        <p:nvSpPr>
          <p:cNvPr id="6" name="TextBox 5">
            <a:extLst>
              <a:ext uri="{FF2B5EF4-FFF2-40B4-BE49-F238E27FC236}">
                <a16:creationId xmlns:a16="http://schemas.microsoft.com/office/drawing/2014/main" xmlns="" id="{8F26DEAD-03D6-3C47-B8CC-C102D06B39D8}"/>
              </a:ext>
            </a:extLst>
          </p:cNvPr>
          <p:cNvSpPr txBox="1"/>
          <p:nvPr/>
        </p:nvSpPr>
        <p:spPr>
          <a:xfrm>
            <a:off x="2444158" y="1734301"/>
            <a:ext cx="9361084" cy="3662541"/>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IMPORTANCE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Involving the Community in Agape</a:t>
            </a:r>
          </a:p>
          <a:p>
            <a:pPr algn="ctr"/>
            <a:endParaRPr lang="en-US" sz="1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Involving the Local Church</a:t>
            </a:r>
          </a:p>
          <a:p>
            <a:pPr algn="ctr"/>
            <a:endParaRPr lang="en-US" sz="1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Involving the World</a:t>
            </a:r>
          </a:p>
        </p:txBody>
      </p:sp>
    </p:spTree>
    <p:extLst>
      <p:ext uri="{BB962C8B-B14F-4D97-AF65-F5344CB8AC3E}">
        <p14:creationId xmlns:p14="http://schemas.microsoft.com/office/powerpoint/2010/main" val="2789154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47B570-6740-1348-9CFC-6737F56EC38C}"/>
              </a:ext>
            </a:extLst>
          </p:cNvPr>
          <p:cNvSpPr txBox="1"/>
          <p:nvPr/>
        </p:nvSpPr>
        <p:spPr>
          <a:xfrm>
            <a:off x="552450" y="438150"/>
            <a:ext cx="11087100" cy="4663393"/>
          </a:xfrm>
          <a:prstGeom prst="rect">
            <a:avLst/>
          </a:prstGeom>
          <a:noFill/>
        </p:spPr>
        <p:txBody>
          <a:bodyPr wrap="square" rtlCol="0">
            <a:spAutoFit/>
          </a:bodyPr>
          <a:lstStyle/>
          <a:p>
            <a:pPr algn="ctr"/>
            <a:r>
              <a:rPr lang="en-US" sz="4400" b="1" dirty="0">
                <a:ln w="12700">
                  <a:noFill/>
                  <a:prstDash val="solid"/>
                </a:ln>
                <a:solidFill>
                  <a:srgbClr val="005DAB"/>
                </a:solidFill>
                <a:latin typeface="Arial Black" panose="020B0A04020102020204" pitchFamily="34" charset="0"/>
              </a:rPr>
              <a:t>Involving the Community in Agape</a:t>
            </a:r>
          </a:p>
          <a:p>
            <a:endParaRPr lang="en-US" dirty="0">
              <a:ln w="12700">
                <a:noFill/>
                <a:prstDash val="solid"/>
              </a:ln>
              <a:solidFill>
                <a:schemeClr val="accent1">
                  <a:lumMod val="75000"/>
                </a:schemeClr>
              </a:solidFill>
              <a:latin typeface="Arial Black" panose="020B0A04020102020204" pitchFamily="34" charset="0"/>
            </a:endParaRPr>
          </a:p>
          <a:p>
            <a:pPr marL="2986088" lvl="6" indent="-428625">
              <a:lnSpc>
                <a:spcPct val="150000"/>
              </a:lnSpc>
              <a:buFont typeface="Arial" panose="020B0604020202020204" pitchFamily="34" charset="0"/>
              <a:buChar char="•"/>
            </a:pPr>
            <a:r>
              <a:rPr lang="en-US" sz="3200" dirty="0"/>
              <a:t>Simply share why we do what we do</a:t>
            </a:r>
          </a:p>
          <a:p>
            <a:pPr marL="2986088" lvl="6" indent="-428625">
              <a:lnSpc>
                <a:spcPct val="150000"/>
              </a:lnSpc>
              <a:buFont typeface="Arial" panose="020B0604020202020204" pitchFamily="34" charset="0"/>
              <a:buChar char="•"/>
            </a:pPr>
            <a:r>
              <a:rPr lang="en-US" sz="3200" dirty="0"/>
              <a:t>Encourage small steps to keep agape flowing</a:t>
            </a:r>
          </a:p>
          <a:p>
            <a:pPr marL="2986088" lvl="6" indent="-428625">
              <a:lnSpc>
                <a:spcPct val="150000"/>
              </a:lnSpc>
              <a:buFont typeface="Arial" panose="020B0604020202020204" pitchFamily="34" charset="0"/>
              <a:buChar char="•"/>
            </a:pPr>
            <a:r>
              <a:rPr lang="en-US" sz="3200" dirty="0"/>
              <a:t>Create “Adopt Agape”</a:t>
            </a:r>
          </a:p>
          <a:p>
            <a:pPr marL="2986088" lvl="6" indent="-428625">
              <a:lnSpc>
                <a:spcPct val="150000"/>
              </a:lnSpc>
              <a:buFont typeface="Arial" panose="020B0604020202020204" pitchFamily="34" charset="0"/>
              <a:buChar char="•"/>
            </a:pPr>
            <a:r>
              <a:rPr lang="en-US" sz="3200" dirty="0"/>
              <a:t>Take “Adopt Agape” to others with completion    and return directions</a:t>
            </a:r>
          </a:p>
        </p:txBody>
      </p:sp>
    </p:spTree>
    <p:extLst>
      <p:ext uri="{BB962C8B-B14F-4D97-AF65-F5344CB8AC3E}">
        <p14:creationId xmlns:p14="http://schemas.microsoft.com/office/powerpoint/2010/main" val="3062235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A534331-870F-CC4C-A660-D3AA5809ECD3}"/>
              </a:ext>
            </a:extLst>
          </p:cNvPr>
          <p:cNvSpPr txBox="1"/>
          <p:nvPr/>
        </p:nvSpPr>
        <p:spPr>
          <a:xfrm>
            <a:off x="552450" y="438150"/>
            <a:ext cx="11087100" cy="5402056"/>
          </a:xfrm>
          <a:prstGeom prst="rect">
            <a:avLst/>
          </a:prstGeom>
          <a:noFill/>
        </p:spPr>
        <p:txBody>
          <a:bodyPr wrap="square" rtlCol="0">
            <a:spAutoFit/>
          </a:bodyPr>
          <a:lstStyle/>
          <a:p>
            <a:pPr algn="ctr"/>
            <a:r>
              <a:rPr lang="en-US" sz="4400" b="1" dirty="0">
                <a:ln w="12700">
                  <a:noFill/>
                  <a:prstDash val="solid"/>
                </a:ln>
                <a:solidFill>
                  <a:schemeClr val="accent1">
                    <a:lumMod val="75000"/>
                  </a:schemeClr>
                </a:solidFill>
                <a:latin typeface="Arial Black" panose="020B0A04020102020204" pitchFamily="34" charset="0"/>
              </a:rPr>
              <a:t>Involving the Local Church</a:t>
            </a:r>
          </a:p>
          <a:p>
            <a:endParaRPr lang="en-US" dirty="0">
              <a:ln w="12700">
                <a:noFill/>
                <a:prstDash val="solid"/>
              </a:ln>
              <a:solidFill>
                <a:schemeClr val="accent1">
                  <a:lumMod val="75000"/>
                </a:schemeClr>
              </a:solidFill>
              <a:latin typeface="Arial Black" panose="020B0A04020102020204" pitchFamily="34" charset="0"/>
            </a:endParaRPr>
          </a:p>
          <a:p>
            <a:pPr marL="2986088" lvl="6" indent="-428625">
              <a:lnSpc>
                <a:spcPct val="150000"/>
              </a:lnSpc>
              <a:buFont typeface="Arial" panose="020B0604020202020204" pitchFamily="34" charset="0"/>
              <a:buChar char="•"/>
            </a:pPr>
            <a:r>
              <a:rPr lang="en-US" sz="3200" dirty="0"/>
              <a:t>Send Kairos volunteers to their churches with prayer chains, prayer vigil, meal tickets for donations, invitations to Closing and “Adopt Agape”</a:t>
            </a:r>
          </a:p>
          <a:p>
            <a:pPr marL="2986088" lvl="6" indent="-428625">
              <a:lnSpc>
                <a:spcPct val="150000"/>
              </a:lnSpc>
              <a:buFont typeface="Arial" panose="020B0604020202020204" pitchFamily="34" charset="0"/>
              <a:buChar char="•"/>
            </a:pPr>
            <a:r>
              <a:rPr lang="en-US" sz="3200" dirty="0"/>
              <a:t>Ask for a time to share your Kairos story</a:t>
            </a:r>
          </a:p>
          <a:p>
            <a:pPr marL="2986088" lvl="6" indent="-428625">
              <a:lnSpc>
                <a:spcPct val="150000"/>
              </a:lnSpc>
              <a:buFont typeface="Arial" panose="020B0604020202020204" pitchFamily="34" charset="0"/>
              <a:buChar char="•"/>
            </a:pPr>
            <a:r>
              <a:rPr lang="en-US" sz="3200" dirty="0"/>
              <a:t>Maintain the Kairos connection with churches</a:t>
            </a:r>
          </a:p>
        </p:txBody>
      </p:sp>
    </p:spTree>
    <p:extLst>
      <p:ext uri="{BB962C8B-B14F-4D97-AF65-F5344CB8AC3E}">
        <p14:creationId xmlns:p14="http://schemas.microsoft.com/office/powerpoint/2010/main" val="1717992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C97D6E1-B732-7F4D-A0C2-E938D931B033}"/>
              </a:ext>
            </a:extLst>
          </p:cNvPr>
          <p:cNvSpPr txBox="1"/>
          <p:nvPr/>
        </p:nvSpPr>
        <p:spPr>
          <a:xfrm>
            <a:off x="552450" y="438150"/>
            <a:ext cx="11087100" cy="5402056"/>
          </a:xfrm>
          <a:prstGeom prst="rect">
            <a:avLst/>
          </a:prstGeom>
          <a:noFill/>
        </p:spPr>
        <p:txBody>
          <a:bodyPr wrap="square" rtlCol="0">
            <a:spAutoFit/>
          </a:bodyPr>
          <a:lstStyle/>
          <a:p>
            <a:pPr algn="ctr"/>
            <a:r>
              <a:rPr lang="en-US" sz="4400" b="1" dirty="0">
                <a:ln w="12700">
                  <a:noFill/>
                  <a:prstDash val="solid"/>
                </a:ln>
                <a:solidFill>
                  <a:srgbClr val="005DAB"/>
                </a:solidFill>
                <a:latin typeface="Arial Black" panose="020B0A04020102020204" pitchFamily="34" charset="0"/>
              </a:rPr>
              <a:t>Involving the World</a:t>
            </a:r>
          </a:p>
          <a:p>
            <a:endParaRPr lang="en-US" dirty="0">
              <a:ln w="12700">
                <a:noFill/>
                <a:prstDash val="solid"/>
              </a:ln>
              <a:solidFill>
                <a:schemeClr val="accent1">
                  <a:lumMod val="75000"/>
                </a:schemeClr>
              </a:solidFill>
              <a:effectLst>
                <a:outerShdw dist="38100" dir="2640000" algn="bl" rotWithShape="0">
                  <a:schemeClr val="accent1"/>
                </a:outerShdw>
              </a:effectLst>
              <a:latin typeface="Arial Black" panose="020B0A04020102020204" pitchFamily="34" charset="0"/>
            </a:endParaRPr>
          </a:p>
          <a:p>
            <a:pPr marL="2986088" lvl="6" indent="-428625">
              <a:lnSpc>
                <a:spcPct val="150000"/>
              </a:lnSpc>
              <a:buFont typeface="Arial" panose="020B0604020202020204" pitchFamily="34" charset="0"/>
              <a:buChar char="•"/>
            </a:pPr>
            <a:r>
              <a:rPr lang="en-US" sz="3200" dirty="0"/>
              <a:t>Register your Kairos Weekend on </a:t>
            </a:r>
            <a:r>
              <a:rPr lang="en-US" sz="3200" u="sng" dirty="0" err="1"/>
              <a:t>mykairos.org</a:t>
            </a:r>
            <a:endParaRPr lang="en-US" sz="3200" u="sng" dirty="0"/>
          </a:p>
          <a:p>
            <a:pPr marL="2986088" lvl="6" indent="-428625">
              <a:lnSpc>
                <a:spcPct val="150000"/>
              </a:lnSpc>
              <a:buFont typeface="Arial" panose="020B0604020202020204" pitchFamily="34" charset="0"/>
              <a:buChar char="•"/>
            </a:pPr>
            <a:r>
              <a:rPr lang="en-US" sz="3200" dirty="0"/>
              <a:t>Use the Kairos </a:t>
            </a:r>
            <a:r>
              <a:rPr lang="en-US" sz="3200" dirty="0" err="1"/>
              <a:t>Kalendar</a:t>
            </a:r>
            <a:r>
              <a:rPr lang="en-US" sz="3200" dirty="0"/>
              <a:t> to personalize agape</a:t>
            </a:r>
          </a:p>
          <a:p>
            <a:pPr marL="2986088" lvl="6" indent="-428625">
              <a:lnSpc>
                <a:spcPct val="150000"/>
              </a:lnSpc>
              <a:buFont typeface="Arial" panose="020B0604020202020204" pitchFamily="34" charset="0"/>
              <a:buChar char="•"/>
            </a:pPr>
            <a:r>
              <a:rPr lang="en-US" sz="3200" dirty="0"/>
              <a:t>Email agape to the Weekend Agape Coordinator/Leader or to “Where We Serve” at </a:t>
            </a:r>
            <a:r>
              <a:rPr lang="en-US" sz="3200" dirty="0" err="1"/>
              <a:t>mykairos.org</a:t>
            </a:r>
            <a:endParaRPr lang="en-US" sz="3200" dirty="0"/>
          </a:p>
          <a:p>
            <a:pPr marL="2986088" lvl="6" indent="-428625">
              <a:lnSpc>
                <a:spcPct val="150000"/>
              </a:lnSpc>
              <a:buFont typeface="Arial" panose="020B0604020202020204" pitchFamily="34" charset="0"/>
              <a:buChar char="•"/>
            </a:pPr>
            <a:r>
              <a:rPr lang="en-US" sz="3200" dirty="0"/>
              <a:t>Register for prayer on </a:t>
            </a:r>
            <a:r>
              <a:rPr lang="en-US" sz="3200" u="sng" dirty="0"/>
              <a:t>http://www.3dayol.org</a:t>
            </a:r>
          </a:p>
        </p:txBody>
      </p:sp>
    </p:spTree>
    <p:extLst>
      <p:ext uri="{BB962C8B-B14F-4D97-AF65-F5344CB8AC3E}">
        <p14:creationId xmlns:p14="http://schemas.microsoft.com/office/powerpoint/2010/main" val="744552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4836072-FC13-6444-A16E-AF89D02DA648}"/>
              </a:ext>
            </a:extLst>
          </p:cNvPr>
          <p:cNvPicPr>
            <a:picLocks noChangeAspect="1"/>
          </p:cNvPicPr>
          <p:nvPr/>
        </p:nvPicPr>
        <p:blipFill>
          <a:blip r:embed="rId3"/>
          <a:stretch>
            <a:fillRect/>
          </a:stretch>
        </p:blipFill>
        <p:spPr>
          <a:xfrm>
            <a:off x="1" y="-1"/>
            <a:ext cx="2914148" cy="6858001"/>
          </a:xfrm>
          <a:prstGeom prst="rect">
            <a:avLst/>
          </a:prstGeom>
        </p:spPr>
      </p:pic>
      <p:sp>
        <p:nvSpPr>
          <p:cNvPr id="7" name="TextBox 6">
            <a:extLst>
              <a:ext uri="{FF2B5EF4-FFF2-40B4-BE49-F238E27FC236}">
                <a16:creationId xmlns:a16="http://schemas.microsoft.com/office/drawing/2014/main" xmlns="" id="{84780CDA-A44C-BC48-8DEA-88CEA0BC5BC6}"/>
              </a:ext>
            </a:extLst>
          </p:cNvPr>
          <p:cNvSpPr txBox="1"/>
          <p:nvPr/>
        </p:nvSpPr>
        <p:spPr>
          <a:xfrm>
            <a:off x="2444158" y="1734301"/>
            <a:ext cx="9361084" cy="3416320"/>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ALL IN – ART</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“MESS” TO BLESS</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9641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3FD7B09-FC1E-5249-AF5F-71A6A006E73A}"/>
              </a:ext>
            </a:extLst>
          </p:cNvPr>
          <p:cNvPicPr>
            <a:picLocks noChangeAspect="1"/>
          </p:cNvPicPr>
          <p:nvPr/>
        </p:nvPicPr>
        <p:blipFill>
          <a:blip r:embed="rId3"/>
          <a:stretch>
            <a:fillRect/>
          </a:stretch>
        </p:blipFill>
        <p:spPr>
          <a:xfrm>
            <a:off x="1" y="-1"/>
            <a:ext cx="2914148" cy="6858001"/>
          </a:xfrm>
          <a:prstGeom prst="rect">
            <a:avLst/>
          </a:prstGeom>
        </p:spPr>
      </p:pic>
      <p:sp>
        <p:nvSpPr>
          <p:cNvPr id="3" name="TextBox 2">
            <a:extLst>
              <a:ext uri="{FF2B5EF4-FFF2-40B4-BE49-F238E27FC236}">
                <a16:creationId xmlns:a16="http://schemas.microsoft.com/office/drawing/2014/main" xmlns="" id="{604CC7B5-0F78-D847-9CCD-F0D3B33F34A8}"/>
              </a:ext>
            </a:extLst>
          </p:cNvPr>
          <p:cNvSpPr txBox="1"/>
          <p:nvPr/>
        </p:nvSpPr>
        <p:spPr>
          <a:xfrm>
            <a:off x="2444158" y="1734301"/>
            <a:ext cx="9361084" cy="4339650"/>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IMPORTANCE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reflections on God’s unconditional love by</a:t>
            </a:r>
          </a:p>
          <a:p>
            <a:endPar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Ida Wheeler and Judy Luster</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1549280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31E38BF-5C87-4EB9-9EDC-7344FE71ED8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192652" y="2857148"/>
            <a:ext cx="3345278" cy="3068072"/>
          </a:xfrm>
          <a:prstGeom prst="rect">
            <a:avLst/>
          </a:prstGeom>
          <a:ln w="76200">
            <a:solidFill>
              <a:srgbClr val="FF0000"/>
            </a:solidFill>
          </a:ln>
        </p:spPr>
      </p:pic>
      <p:pic>
        <p:nvPicPr>
          <p:cNvPr id="4" name="Picture 3">
            <a:extLst>
              <a:ext uri="{FF2B5EF4-FFF2-40B4-BE49-F238E27FC236}">
                <a16:creationId xmlns:a16="http://schemas.microsoft.com/office/drawing/2014/main" xmlns="" id="{89916D44-CA29-4130-AD45-50EE854EEC59}"/>
              </a:ext>
            </a:extLst>
          </p:cNvPr>
          <p:cNvPicPr/>
          <p:nvPr/>
        </p:nvPicPr>
        <p:blipFill>
          <a:blip r:embed="rId4">
            <a:extLst>
              <a:ext uri="{28A0092B-C50C-407E-A947-70E740481C1C}">
                <a14:useLocalDpi xmlns:a14="http://schemas.microsoft.com/office/drawing/2010/main" val="0"/>
              </a:ext>
            </a:extLst>
          </a:blip>
          <a:stretch>
            <a:fillRect/>
          </a:stretch>
        </p:blipFill>
        <p:spPr>
          <a:xfrm>
            <a:off x="704782" y="932780"/>
            <a:ext cx="3222246" cy="2832142"/>
          </a:xfrm>
          <a:prstGeom prst="rect">
            <a:avLst/>
          </a:prstGeom>
          <a:ln w="76200">
            <a:solidFill>
              <a:srgbClr val="FFFF00"/>
            </a:solidFill>
          </a:ln>
        </p:spPr>
      </p:pic>
      <p:pic>
        <p:nvPicPr>
          <p:cNvPr id="5" name="Picture 4">
            <a:extLst>
              <a:ext uri="{FF2B5EF4-FFF2-40B4-BE49-F238E27FC236}">
                <a16:creationId xmlns:a16="http://schemas.microsoft.com/office/drawing/2014/main" xmlns="" id="{3124A242-2AB9-4AC0-8B8E-E7B7764B3D6B}"/>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883941" y="826763"/>
            <a:ext cx="3223592" cy="2832142"/>
          </a:xfrm>
          <a:prstGeom prst="rect">
            <a:avLst/>
          </a:prstGeom>
          <a:ln w="76200">
            <a:solidFill>
              <a:schemeClr val="accent1">
                <a:lumMod val="60000"/>
                <a:lumOff val="40000"/>
              </a:schemeClr>
            </a:solidFill>
          </a:ln>
        </p:spPr>
      </p:pic>
      <p:pic>
        <p:nvPicPr>
          <p:cNvPr id="6" name="Picture 5">
            <a:extLst>
              <a:ext uri="{FF2B5EF4-FFF2-40B4-BE49-F238E27FC236}">
                <a16:creationId xmlns:a16="http://schemas.microsoft.com/office/drawing/2014/main" xmlns="" id="{FD5819DC-208F-4359-9F54-61ECFE162D2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263625" y="3093077"/>
            <a:ext cx="3223593" cy="2832143"/>
          </a:xfrm>
          <a:prstGeom prst="rect">
            <a:avLst/>
          </a:prstGeom>
          <a:ln w="76200">
            <a:solidFill>
              <a:srgbClr val="00B050"/>
            </a:solidFill>
          </a:ln>
        </p:spPr>
      </p:pic>
    </p:spTree>
    <p:extLst>
      <p:ext uri="{BB962C8B-B14F-4D97-AF65-F5344CB8AC3E}">
        <p14:creationId xmlns:p14="http://schemas.microsoft.com/office/powerpoint/2010/main" val="59791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7A67305-E78A-42EE-A74F-395488FE34E7}"/>
              </a:ext>
            </a:extLst>
          </p:cNvPr>
          <p:cNvPicPr>
            <a:picLocks noChangeAspect="1"/>
          </p:cNvPicPr>
          <p:nvPr/>
        </p:nvPicPr>
        <p:blipFill>
          <a:blip r:embed="rId3"/>
          <a:stretch>
            <a:fillRect/>
          </a:stretch>
        </p:blipFill>
        <p:spPr>
          <a:xfrm>
            <a:off x="1" y="-1"/>
            <a:ext cx="2914148" cy="6858001"/>
          </a:xfrm>
          <a:prstGeom prst="rect">
            <a:avLst/>
          </a:prstGeom>
        </p:spPr>
      </p:pic>
      <p:sp>
        <p:nvSpPr>
          <p:cNvPr id="7" name="TextBox 6">
            <a:extLst>
              <a:ext uri="{FF2B5EF4-FFF2-40B4-BE49-F238E27FC236}">
                <a16:creationId xmlns:a16="http://schemas.microsoft.com/office/drawing/2014/main" xmlns="" id="{426BE984-AF7E-444B-9DDF-EF9BA3D90E62}"/>
              </a:ext>
            </a:extLst>
          </p:cNvPr>
          <p:cNvSpPr txBox="1"/>
          <p:nvPr/>
        </p:nvSpPr>
        <p:spPr>
          <a:xfrm>
            <a:off x="2444158" y="1734301"/>
            <a:ext cx="9361084" cy="3416320"/>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ALL IN – STEP BY STEP</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ELECTRONIC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2913850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xmlns="" id="{831DC3E1-F49F-9D42-9E7B-24FEF7C6A5E4}"/>
              </a:ext>
            </a:extLst>
          </p:cNvPr>
          <p:cNvCxnSpPr/>
          <p:nvPr/>
        </p:nvCxnSpPr>
        <p:spPr>
          <a:xfrm>
            <a:off x="8851751" y="-247426"/>
            <a:ext cx="0" cy="7196866"/>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xmlns="" id="{82CED10B-2150-4245-945F-FBECDB9FDED0}"/>
              </a:ext>
            </a:extLst>
          </p:cNvPr>
          <p:cNvPicPr>
            <a:picLocks noChangeAspect="1"/>
          </p:cNvPicPr>
          <p:nvPr/>
        </p:nvPicPr>
        <p:blipFill rotWithShape="1">
          <a:blip r:embed="rId2"/>
          <a:srcRect l="550" r="1279"/>
          <a:stretch/>
        </p:blipFill>
        <p:spPr>
          <a:xfrm>
            <a:off x="182880" y="204345"/>
            <a:ext cx="8477030" cy="6476104"/>
          </a:xfrm>
          <a:prstGeom prst="rect">
            <a:avLst/>
          </a:prstGeom>
        </p:spPr>
      </p:pic>
      <p:sp>
        <p:nvSpPr>
          <p:cNvPr id="9" name="TextBox 8">
            <a:extLst>
              <a:ext uri="{FF2B5EF4-FFF2-40B4-BE49-F238E27FC236}">
                <a16:creationId xmlns:a16="http://schemas.microsoft.com/office/drawing/2014/main" xmlns="" id="{95947A5F-E954-4846-975A-37E49A59CA91}"/>
              </a:ext>
            </a:extLst>
          </p:cNvPr>
          <p:cNvSpPr txBox="1"/>
          <p:nvPr/>
        </p:nvSpPr>
        <p:spPr>
          <a:xfrm>
            <a:off x="2156012" y="570155"/>
            <a:ext cx="4679576" cy="1200329"/>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Just as Matthew 4:16 says in the NIV, </a:t>
            </a:r>
          </a:p>
          <a:p>
            <a:pPr algn="ctr"/>
            <a:r>
              <a:rPr lang="en-US" b="1" dirty="0">
                <a:solidFill>
                  <a:schemeClr val="bg1"/>
                </a:solidFill>
                <a:latin typeface="Times New Roman" panose="02020603050405020304" pitchFamily="18" charset="0"/>
                <a:cs typeface="Times New Roman" panose="02020603050405020304" pitchFamily="18" charset="0"/>
              </a:rPr>
              <a:t>“… a light has dawned.”  </a:t>
            </a:r>
          </a:p>
          <a:p>
            <a:pPr algn="ctr"/>
            <a:r>
              <a:rPr lang="en-US" b="1" dirty="0">
                <a:solidFill>
                  <a:schemeClr val="bg1"/>
                </a:solidFill>
                <a:latin typeface="Times New Roman" panose="02020603050405020304" pitchFamily="18" charset="0"/>
                <a:cs typeface="Times New Roman" panose="02020603050405020304" pitchFamily="18" charset="0"/>
              </a:rPr>
              <a:t>You have seen it.  The light is Jesus.   </a:t>
            </a:r>
          </a:p>
          <a:p>
            <a:pPr algn="ctr"/>
            <a:r>
              <a:rPr lang="en-US" b="1" dirty="0">
                <a:solidFill>
                  <a:schemeClr val="bg1"/>
                </a:solidFill>
                <a:latin typeface="Times New Roman" panose="02020603050405020304" pitchFamily="18" charset="0"/>
                <a:cs typeface="Times New Roman" panose="02020603050405020304" pitchFamily="18" charset="0"/>
              </a:rPr>
              <a:t>Walk toward Him with all you have.</a:t>
            </a:r>
          </a:p>
        </p:txBody>
      </p:sp>
      <p:sp>
        <p:nvSpPr>
          <p:cNvPr id="10" name="TextBox 9">
            <a:extLst>
              <a:ext uri="{FF2B5EF4-FFF2-40B4-BE49-F238E27FC236}">
                <a16:creationId xmlns:a16="http://schemas.microsoft.com/office/drawing/2014/main" xmlns="" id="{B9788E41-19AE-E145-98DE-CE341FD1A19F}"/>
              </a:ext>
            </a:extLst>
          </p:cNvPr>
          <p:cNvSpPr txBox="1"/>
          <p:nvPr/>
        </p:nvSpPr>
        <p:spPr>
          <a:xfrm>
            <a:off x="980825" y="2136294"/>
            <a:ext cx="1943245" cy="954107"/>
          </a:xfrm>
          <a:prstGeom prst="rect">
            <a:avLst/>
          </a:prstGeom>
          <a:noFill/>
        </p:spPr>
        <p:txBody>
          <a:bodyPr wrap="square" rtlCol="0">
            <a:spAutoFit/>
          </a:bodyPr>
          <a:lstStyle/>
          <a:p>
            <a:r>
              <a:rPr lang="en-US" sz="2800" dirty="0">
                <a:solidFill>
                  <a:schemeClr val="bg1"/>
                </a:solidFill>
                <a:latin typeface="Brush Script MT" panose="03060802040406070304" pitchFamily="66" charset="-122"/>
                <a:ea typeface="Brush Script MT" panose="03060802040406070304" pitchFamily="66" charset="-122"/>
                <a:cs typeface="Brush Script MT" panose="03060802040406070304" pitchFamily="66" charset="-122"/>
              </a:rPr>
              <a:t>God loves you!</a:t>
            </a:r>
          </a:p>
          <a:p>
            <a:r>
              <a:rPr lang="en-US" sz="2800" dirty="0">
                <a:solidFill>
                  <a:schemeClr val="bg1"/>
                </a:solidFill>
                <a:latin typeface="Brush Script MT" panose="03060802040406070304" pitchFamily="66" charset="-122"/>
                <a:ea typeface="Brush Script MT" panose="03060802040406070304" pitchFamily="66" charset="-122"/>
                <a:cs typeface="Brush Script MT" panose="03060802040406070304" pitchFamily="66" charset="-122"/>
              </a:rPr>
              <a:t>George R.</a:t>
            </a:r>
          </a:p>
        </p:txBody>
      </p:sp>
      <p:sp>
        <p:nvSpPr>
          <p:cNvPr id="11" name="TextBox 10">
            <a:extLst>
              <a:ext uri="{FF2B5EF4-FFF2-40B4-BE49-F238E27FC236}">
                <a16:creationId xmlns:a16="http://schemas.microsoft.com/office/drawing/2014/main" xmlns="" id="{1738489C-4B6C-094A-A280-0061FEA86C87}"/>
              </a:ext>
            </a:extLst>
          </p:cNvPr>
          <p:cNvSpPr txBox="1"/>
          <p:nvPr/>
        </p:nvSpPr>
        <p:spPr>
          <a:xfrm rot="20085894">
            <a:off x="924056" y="3696112"/>
            <a:ext cx="1158508" cy="954107"/>
          </a:xfrm>
          <a:prstGeom prst="rect">
            <a:avLst/>
          </a:prstGeom>
          <a:noFill/>
        </p:spPr>
        <p:txBody>
          <a:bodyPr wrap="square" rtlCol="0">
            <a:spAutoFit/>
          </a:bodyPr>
          <a:lstStyle/>
          <a:p>
            <a:pPr algn="ctr"/>
            <a:r>
              <a:rPr lang="en-US" sz="2800" dirty="0">
                <a:solidFill>
                  <a:schemeClr val="bg1"/>
                </a:solidFill>
                <a:latin typeface="Freestyle Script" panose="030804020302050B0404" pitchFamily="66" charset="77"/>
                <a:ea typeface="Brush Script MT" panose="03060802040406070304" pitchFamily="66" charset="-122"/>
                <a:cs typeface="Brush Script MT" panose="03060802040406070304" pitchFamily="66" charset="-122"/>
              </a:rPr>
              <a:t>John 3:16</a:t>
            </a:r>
          </a:p>
          <a:p>
            <a:pPr algn="ctr"/>
            <a:r>
              <a:rPr lang="en-US" sz="2800" dirty="0">
                <a:solidFill>
                  <a:schemeClr val="bg1"/>
                </a:solidFill>
                <a:latin typeface="Freestyle Script" panose="030804020302050B0404" pitchFamily="66" charset="77"/>
                <a:ea typeface="Brush Script MT" panose="03060802040406070304" pitchFamily="66" charset="-122"/>
                <a:cs typeface="Brush Script MT" panose="03060802040406070304" pitchFamily="66" charset="-122"/>
              </a:rPr>
              <a:t>Mary</a:t>
            </a:r>
            <a:endParaRPr lang="en-US" dirty="0">
              <a:solidFill>
                <a:schemeClr val="bg1"/>
              </a:solidFill>
              <a:latin typeface="Freestyle Script" panose="030804020302050B0404" pitchFamily="66" charset="77"/>
              <a:ea typeface="Brush Script MT" panose="03060802040406070304" pitchFamily="66" charset="-122"/>
              <a:cs typeface="Brush Script MT" panose="03060802040406070304" pitchFamily="66" charset="-122"/>
            </a:endParaRPr>
          </a:p>
        </p:txBody>
      </p:sp>
      <p:sp>
        <p:nvSpPr>
          <p:cNvPr id="12" name="TextBox 11">
            <a:extLst>
              <a:ext uri="{FF2B5EF4-FFF2-40B4-BE49-F238E27FC236}">
                <a16:creationId xmlns:a16="http://schemas.microsoft.com/office/drawing/2014/main" xmlns="" id="{B6C8AEA6-5BEB-1F48-8BB3-6A1343760294}"/>
              </a:ext>
            </a:extLst>
          </p:cNvPr>
          <p:cNvSpPr txBox="1"/>
          <p:nvPr/>
        </p:nvSpPr>
        <p:spPr>
          <a:xfrm>
            <a:off x="5108986" y="5002816"/>
            <a:ext cx="1828800" cy="923330"/>
          </a:xfrm>
          <a:prstGeom prst="rect">
            <a:avLst/>
          </a:prstGeom>
          <a:noFill/>
        </p:spPr>
        <p:txBody>
          <a:bodyPr wrap="square" rtlCol="0">
            <a:spAutoFit/>
          </a:bodyPr>
          <a:lstStyle/>
          <a:p>
            <a:r>
              <a:rPr lang="en-US" dirty="0">
                <a:latin typeface="Marker Felt Thin" panose="02000400000000000000" pitchFamily="2" charset="77"/>
                <a:ea typeface="Brush Script MT" panose="03060802040406070304" pitchFamily="66" charset="-122"/>
                <a:cs typeface="Brush Script MT" panose="03060802040406070304" pitchFamily="66" charset="-122"/>
              </a:rPr>
              <a:t>Jesus died for you, live for Him!</a:t>
            </a:r>
          </a:p>
          <a:p>
            <a:r>
              <a:rPr lang="en-US" dirty="0">
                <a:latin typeface="Marker Felt Thin" panose="02000400000000000000" pitchFamily="2" charset="77"/>
                <a:ea typeface="Brush Script MT" panose="03060802040406070304" pitchFamily="66" charset="-122"/>
                <a:cs typeface="Brush Script MT" panose="03060802040406070304" pitchFamily="66" charset="-122"/>
              </a:rPr>
              <a:t>Susan K.</a:t>
            </a:r>
          </a:p>
        </p:txBody>
      </p:sp>
      <p:sp>
        <p:nvSpPr>
          <p:cNvPr id="13" name="TextBox 12">
            <a:extLst>
              <a:ext uri="{FF2B5EF4-FFF2-40B4-BE49-F238E27FC236}">
                <a16:creationId xmlns:a16="http://schemas.microsoft.com/office/drawing/2014/main" xmlns="" id="{1F1688ED-5383-F247-A409-00E6AB044148}"/>
              </a:ext>
            </a:extLst>
          </p:cNvPr>
          <p:cNvSpPr txBox="1"/>
          <p:nvPr/>
        </p:nvSpPr>
        <p:spPr>
          <a:xfrm rot="1288534">
            <a:off x="414248" y="660761"/>
            <a:ext cx="1896187" cy="830997"/>
          </a:xfrm>
          <a:prstGeom prst="rect">
            <a:avLst/>
          </a:prstGeom>
          <a:noFill/>
        </p:spPr>
        <p:txBody>
          <a:bodyPr wrap="square" rtlCol="0">
            <a:spAutoFit/>
          </a:bodyPr>
          <a:lstStyle/>
          <a:p>
            <a:r>
              <a:rPr lang="en-US" sz="24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Numbers 6:24-26</a:t>
            </a:r>
          </a:p>
          <a:p>
            <a:r>
              <a:rPr lang="en-US" sz="24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Bryan</a:t>
            </a:r>
          </a:p>
        </p:txBody>
      </p:sp>
      <p:sp>
        <p:nvSpPr>
          <p:cNvPr id="14" name="TextBox 13">
            <a:extLst>
              <a:ext uri="{FF2B5EF4-FFF2-40B4-BE49-F238E27FC236}">
                <a16:creationId xmlns:a16="http://schemas.microsoft.com/office/drawing/2014/main" xmlns="" id="{61B7E89C-74FB-4247-B534-69FE4D069D3B}"/>
              </a:ext>
            </a:extLst>
          </p:cNvPr>
          <p:cNvSpPr txBox="1"/>
          <p:nvPr/>
        </p:nvSpPr>
        <p:spPr>
          <a:xfrm rot="19792491">
            <a:off x="490746" y="5322115"/>
            <a:ext cx="1998064" cy="646331"/>
          </a:xfrm>
          <a:prstGeom prst="rect">
            <a:avLst/>
          </a:prstGeom>
          <a:noFill/>
        </p:spPr>
        <p:txBody>
          <a:bodyPr wrap="square" rtlCol="0">
            <a:spAutoFit/>
          </a:bodyPr>
          <a:lstStyle/>
          <a:p>
            <a:r>
              <a:rPr lang="en-US" b="1" dirty="0">
                <a:solidFill>
                  <a:srgbClr val="7030A0"/>
                </a:solidFill>
                <a:effectLst>
                  <a:outerShdw blurRad="50800" dist="38100" dir="2700000" algn="tl" rotWithShape="0">
                    <a:prstClr val="black">
                      <a:alpha val="40000"/>
                    </a:prstClr>
                  </a:outerShdw>
                </a:effectLst>
                <a:latin typeface="Apple Chancery" panose="03020702040506060504" pitchFamily="66" charset="-79"/>
                <a:ea typeface="Brush Script MT" panose="03060802040406070304" pitchFamily="66" charset="-122"/>
                <a:cs typeface="Apple Chancery" panose="03020702040506060504" pitchFamily="66" charset="-79"/>
              </a:rPr>
              <a:t>Seek only Him!</a:t>
            </a:r>
          </a:p>
          <a:p>
            <a:r>
              <a:rPr lang="en-US" b="1" dirty="0">
                <a:solidFill>
                  <a:srgbClr val="7030A0"/>
                </a:solidFill>
                <a:effectLst>
                  <a:outerShdw blurRad="50800" dist="38100" dir="2700000" algn="tl" rotWithShape="0">
                    <a:prstClr val="black">
                      <a:alpha val="40000"/>
                    </a:prstClr>
                  </a:outerShdw>
                </a:effectLst>
                <a:latin typeface="Apple Chancery" panose="03020702040506060504" pitchFamily="66" charset="-79"/>
                <a:ea typeface="Brush Script MT" panose="03060802040406070304" pitchFamily="66" charset="-122"/>
                <a:cs typeface="Apple Chancery" panose="03020702040506060504" pitchFamily="66" charset="-79"/>
              </a:rPr>
              <a:t>Robert M.</a:t>
            </a:r>
          </a:p>
        </p:txBody>
      </p:sp>
      <p:sp>
        <p:nvSpPr>
          <p:cNvPr id="17" name="TextBox 16">
            <a:extLst>
              <a:ext uri="{FF2B5EF4-FFF2-40B4-BE49-F238E27FC236}">
                <a16:creationId xmlns:a16="http://schemas.microsoft.com/office/drawing/2014/main" xmlns="" id="{C0498EE5-B9F9-FE42-B6CD-C7777956A493}"/>
              </a:ext>
            </a:extLst>
          </p:cNvPr>
          <p:cNvSpPr txBox="1"/>
          <p:nvPr/>
        </p:nvSpPr>
        <p:spPr>
          <a:xfrm rot="20945283">
            <a:off x="6328631" y="3634734"/>
            <a:ext cx="2123215" cy="954107"/>
          </a:xfrm>
          <a:prstGeom prst="rect">
            <a:avLst/>
          </a:prstGeom>
          <a:noFill/>
        </p:spPr>
        <p:txBody>
          <a:bodyPr wrap="square" rtlCol="0">
            <a:spAutoFit/>
          </a:bodyPr>
          <a:lstStyle/>
          <a:p>
            <a:r>
              <a:rPr lang="en-US" sz="28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Praying for you,</a:t>
            </a:r>
          </a:p>
          <a:p>
            <a:r>
              <a:rPr lang="en-US" sz="28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Roberta</a:t>
            </a:r>
          </a:p>
        </p:txBody>
      </p:sp>
      <p:sp>
        <p:nvSpPr>
          <p:cNvPr id="18" name="TextBox 17">
            <a:extLst>
              <a:ext uri="{FF2B5EF4-FFF2-40B4-BE49-F238E27FC236}">
                <a16:creationId xmlns:a16="http://schemas.microsoft.com/office/drawing/2014/main" xmlns="" id="{63EA38ED-B64D-EF4C-B991-19E2778CA7B6}"/>
              </a:ext>
            </a:extLst>
          </p:cNvPr>
          <p:cNvSpPr txBox="1"/>
          <p:nvPr/>
        </p:nvSpPr>
        <p:spPr>
          <a:xfrm>
            <a:off x="3882614" y="4186069"/>
            <a:ext cx="1226372" cy="707886"/>
          </a:xfrm>
          <a:prstGeom prst="rect">
            <a:avLst/>
          </a:prstGeom>
          <a:noFill/>
        </p:spPr>
        <p:txBody>
          <a:bodyPr wrap="square" rtlCol="0">
            <a:spAutoFit/>
          </a:bodyPr>
          <a:lstStyle/>
          <a:p>
            <a:r>
              <a:rPr lang="en-US" sz="4000" dirty="0">
                <a:solidFill>
                  <a:srgbClr val="FFFF00"/>
                </a:solidFill>
                <a:latin typeface="Edwardian Script ITC" panose="030303020407070D0804" pitchFamily="66" charset="77"/>
              </a:rPr>
              <a:t>Tom</a:t>
            </a:r>
          </a:p>
        </p:txBody>
      </p:sp>
      <p:sp>
        <p:nvSpPr>
          <p:cNvPr id="22" name="TextBox 21">
            <a:extLst>
              <a:ext uri="{FF2B5EF4-FFF2-40B4-BE49-F238E27FC236}">
                <a16:creationId xmlns:a16="http://schemas.microsoft.com/office/drawing/2014/main" xmlns="" id="{062394C5-6FD6-F542-959C-F275C7C7BFD9}"/>
              </a:ext>
            </a:extLst>
          </p:cNvPr>
          <p:cNvSpPr txBox="1"/>
          <p:nvPr/>
        </p:nvSpPr>
        <p:spPr>
          <a:xfrm rot="3181941">
            <a:off x="6637468" y="1381820"/>
            <a:ext cx="1505542" cy="646331"/>
          </a:xfrm>
          <a:prstGeom prst="rect">
            <a:avLst/>
          </a:prstGeom>
          <a:noFill/>
        </p:spPr>
        <p:txBody>
          <a:bodyPr wrap="square" rtlCol="0">
            <a:spAutoFit/>
          </a:bodyPr>
          <a:lstStyle/>
          <a:p>
            <a:r>
              <a:rPr lang="en-US" dirty="0">
                <a:solidFill>
                  <a:srgbClr val="7673CC"/>
                </a:solidFill>
                <a:latin typeface="Comic Sans MS" panose="030F0902030302020204" pitchFamily="66" charset="0"/>
              </a:rPr>
              <a:t>God is good!</a:t>
            </a:r>
          </a:p>
          <a:p>
            <a:r>
              <a:rPr lang="en-US" dirty="0">
                <a:solidFill>
                  <a:srgbClr val="7673CC"/>
                </a:solidFill>
                <a:latin typeface="Comic Sans MS" panose="030F0902030302020204" pitchFamily="66" charset="0"/>
              </a:rPr>
              <a:t>Ben</a:t>
            </a:r>
          </a:p>
        </p:txBody>
      </p:sp>
      <p:sp>
        <p:nvSpPr>
          <p:cNvPr id="23" name="TextBox 22">
            <a:extLst>
              <a:ext uri="{FF2B5EF4-FFF2-40B4-BE49-F238E27FC236}">
                <a16:creationId xmlns:a16="http://schemas.microsoft.com/office/drawing/2014/main" xmlns="" id="{83F0F7A8-55FC-F345-AC8E-C9644498DE44}"/>
              </a:ext>
            </a:extLst>
          </p:cNvPr>
          <p:cNvSpPr txBox="1"/>
          <p:nvPr/>
        </p:nvSpPr>
        <p:spPr>
          <a:xfrm>
            <a:off x="9095845" y="190500"/>
            <a:ext cx="2854365" cy="954107"/>
          </a:xfrm>
          <a:prstGeom prst="rect">
            <a:avLst/>
          </a:prstGeom>
          <a:noFill/>
        </p:spPr>
        <p:txBody>
          <a:bodyPr wrap="square" rtlCol="0">
            <a:spAutoFit/>
          </a:bodyPr>
          <a:lstStyle/>
          <a:p>
            <a:r>
              <a:rPr lang="en-US" sz="2800" dirty="0"/>
              <a:t>Would you rather have this agape …</a:t>
            </a:r>
          </a:p>
        </p:txBody>
      </p:sp>
    </p:spTree>
    <p:extLst>
      <p:ext uri="{BB962C8B-B14F-4D97-AF65-F5344CB8AC3E}">
        <p14:creationId xmlns:p14="http://schemas.microsoft.com/office/powerpoint/2010/main" val="3806089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xmlns="" id="{831DC3E1-F49F-9D42-9E7B-24FEF7C6A5E4}"/>
              </a:ext>
            </a:extLst>
          </p:cNvPr>
          <p:cNvCxnSpPr/>
          <p:nvPr/>
        </p:nvCxnSpPr>
        <p:spPr>
          <a:xfrm>
            <a:off x="8851751" y="-247426"/>
            <a:ext cx="0" cy="7196866"/>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xmlns="" id="{82CED10B-2150-4245-945F-FBECDB9FDED0}"/>
              </a:ext>
            </a:extLst>
          </p:cNvPr>
          <p:cNvPicPr>
            <a:picLocks noChangeAspect="1"/>
          </p:cNvPicPr>
          <p:nvPr/>
        </p:nvPicPr>
        <p:blipFill rotWithShape="1">
          <a:blip r:embed="rId3"/>
          <a:srcRect l="550" r="1279"/>
          <a:stretch/>
        </p:blipFill>
        <p:spPr>
          <a:xfrm>
            <a:off x="205664" y="210875"/>
            <a:ext cx="8477030" cy="6476104"/>
          </a:xfrm>
          <a:prstGeom prst="rect">
            <a:avLst/>
          </a:prstGeom>
        </p:spPr>
      </p:pic>
      <p:sp>
        <p:nvSpPr>
          <p:cNvPr id="8" name="TextBox 7">
            <a:extLst>
              <a:ext uri="{FF2B5EF4-FFF2-40B4-BE49-F238E27FC236}">
                <a16:creationId xmlns:a16="http://schemas.microsoft.com/office/drawing/2014/main" xmlns="" id="{01E07884-F2C1-3A46-88BC-77A0876411F8}"/>
              </a:ext>
            </a:extLst>
          </p:cNvPr>
          <p:cNvSpPr txBox="1"/>
          <p:nvPr/>
        </p:nvSpPr>
        <p:spPr>
          <a:xfrm rot="19125403">
            <a:off x="6239758" y="4826013"/>
            <a:ext cx="2926798" cy="1015663"/>
          </a:xfrm>
          <a:prstGeom prst="rect">
            <a:avLst/>
          </a:prstGeom>
          <a:noFill/>
        </p:spPr>
        <p:txBody>
          <a:bodyPr wrap="square" rtlCol="0">
            <a:spAutoFit/>
          </a:bodyPr>
          <a:lstStyle/>
          <a:p>
            <a:r>
              <a:rPr lang="en-US" sz="2000" b="1" dirty="0">
                <a:solidFill>
                  <a:schemeClr val="bg1"/>
                </a:solidFill>
                <a:effectLst>
                  <a:outerShdw blurRad="50800" dist="38100" dir="2700000" algn="tl" rotWithShape="0">
                    <a:prstClr val="black">
                      <a:alpha val="40000"/>
                    </a:prstClr>
                  </a:outerShdw>
                </a:effectLst>
                <a:latin typeface="Bradley Hand" pitchFamily="2" charset="77"/>
              </a:rPr>
              <a:t>I made this just for </a:t>
            </a:r>
            <a:r>
              <a:rPr lang="en-US" sz="2000" b="1" u="sng" dirty="0">
                <a:solidFill>
                  <a:schemeClr val="bg1"/>
                </a:solidFill>
                <a:effectLst>
                  <a:outerShdw blurRad="50800" dist="38100" dir="2700000" algn="tl" rotWithShape="0">
                    <a:prstClr val="black">
                      <a:alpha val="40000"/>
                    </a:prstClr>
                  </a:outerShdw>
                </a:effectLst>
                <a:latin typeface="Bradley Hand" pitchFamily="2" charset="77"/>
              </a:rPr>
              <a:t>you</a:t>
            </a:r>
            <a:r>
              <a:rPr lang="en-US" sz="2000" b="1" dirty="0">
                <a:solidFill>
                  <a:schemeClr val="bg1"/>
                </a:solidFill>
                <a:effectLst>
                  <a:outerShdw blurRad="50800" dist="38100" dir="2700000" algn="tl" rotWithShape="0">
                    <a:prstClr val="black">
                      <a:alpha val="40000"/>
                    </a:prstClr>
                  </a:outerShdw>
                </a:effectLst>
                <a:latin typeface="Bradley Hand" pitchFamily="2" charset="77"/>
              </a:rPr>
              <a:t>.  </a:t>
            </a:r>
          </a:p>
          <a:p>
            <a:r>
              <a:rPr lang="en-US" sz="2000" b="1" dirty="0">
                <a:solidFill>
                  <a:schemeClr val="bg1"/>
                </a:solidFill>
                <a:effectLst>
                  <a:outerShdw blurRad="50800" dist="38100" dir="2700000" algn="tl" rotWithShape="0">
                    <a:prstClr val="black">
                      <a:alpha val="40000"/>
                    </a:prstClr>
                  </a:outerShdw>
                </a:effectLst>
                <a:latin typeface="Bradley Hand" pitchFamily="2" charset="77"/>
              </a:rPr>
              <a:t>Love, </a:t>
            </a:r>
          </a:p>
          <a:p>
            <a:r>
              <a:rPr lang="en-US" sz="2000" b="1" dirty="0">
                <a:solidFill>
                  <a:schemeClr val="bg1"/>
                </a:solidFill>
                <a:effectLst>
                  <a:outerShdw blurRad="50800" dist="38100" dir="2700000" algn="tl" rotWithShape="0">
                    <a:prstClr val="black">
                      <a:alpha val="40000"/>
                    </a:prstClr>
                  </a:outerShdw>
                </a:effectLst>
                <a:latin typeface="Bradley Hand" pitchFamily="2" charset="77"/>
              </a:rPr>
              <a:t>God</a:t>
            </a:r>
          </a:p>
        </p:txBody>
      </p:sp>
      <p:sp>
        <p:nvSpPr>
          <p:cNvPr id="9" name="TextBox 8">
            <a:extLst>
              <a:ext uri="{FF2B5EF4-FFF2-40B4-BE49-F238E27FC236}">
                <a16:creationId xmlns:a16="http://schemas.microsoft.com/office/drawing/2014/main" xmlns="" id="{95947A5F-E954-4846-975A-37E49A59CA91}"/>
              </a:ext>
            </a:extLst>
          </p:cNvPr>
          <p:cNvSpPr txBox="1"/>
          <p:nvPr/>
        </p:nvSpPr>
        <p:spPr>
          <a:xfrm>
            <a:off x="2156012" y="570155"/>
            <a:ext cx="4679576" cy="1200329"/>
          </a:xfrm>
          <a:prstGeom prst="rect">
            <a:avLst/>
          </a:prstGeom>
          <a:noFill/>
        </p:spPr>
        <p:txBody>
          <a:bodyPr wrap="square" rtlCol="0">
            <a:spAutoFit/>
          </a:bodyPr>
          <a:lstStyle/>
          <a:p>
            <a:pPr algn="ctr"/>
            <a:r>
              <a:rPr lang="en-US" b="1" dirty="0">
                <a:solidFill>
                  <a:schemeClr val="bg1"/>
                </a:solidFill>
                <a:latin typeface="Times New Roman" panose="02020603050405020304" pitchFamily="18" charset="0"/>
                <a:cs typeface="Times New Roman" panose="02020603050405020304" pitchFamily="18" charset="0"/>
              </a:rPr>
              <a:t>Just as Matthew 4:16 says in the NIV, </a:t>
            </a:r>
          </a:p>
          <a:p>
            <a:pPr algn="ctr"/>
            <a:r>
              <a:rPr lang="en-US" b="1" dirty="0">
                <a:solidFill>
                  <a:schemeClr val="bg1"/>
                </a:solidFill>
                <a:latin typeface="Times New Roman" panose="02020603050405020304" pitchFamily="18" charset="0"/>
                <a:cs typeface="Times New Roman" panose="02020603050405020304" pitchFamily="18" charset="0"/>
              </a:rPr>
              <a:t>“… a light has dawned.”  </a:t>
            </a:r>
          </a:p>
          <a:p>
            <a:pPr algn="ctr"/>
            <a:r>
              <a:rPr lang="en-US" b="1" dirty="0">
                <a:solidFill>
                  <a:schemeClr val="bg1"/>
                </a:solidFill>
                <a:latin typeface="Times New Roman" panose="02020603050405020304" pitchFamily="18" charset="0"/>
                <a:cs typeface="Times New Roman" panose="02020603050405020304" pitchFamily="18" charset="0"/>
              </a:rPr>
              <a:t>You have seen it.  The light is Jesus.   </a:t>
            </a:r>
          </a:p>
          <a:p>
            <a:pPr algn="ctr"/>
            <a:r>
              <a:rPr lang="en-US" b="1" dirty="0">
                <a:solidFill>
                  <a:schemeClr val="bg1"/>
                </a:solidFill>
                <a:latin typeface="Times New Roman" panose="02020603050405020304" pitchFamily="18" charset="0"/>
                <a:cs typeface="Times New Roman" panose="02020603050405020304" pitchFamily="18" charset="0"/>
              </a:rPr>
              <a:t>Walk toward Him with all you have.</a:t>
            </a:r>
          </a:p>
        </p:txBody>
      </p:sp>
      <p:sp>
        <p:nvSpPr>
          <p:cNvPr id="10" name="TextBox 9">
            <a:extLst>
              <a:ext uri="{FF2B5EF4-FFF2-40B4-BE49-F238E27FC236}">
                <a16:creationId xmlns:a16="http://schemas.microsoft.com/office/drawing/2014/main" xmlns="" id="{B9788E41-19AE-E145-98DE-CE341FD1A19F}"/>
              </a:ext>
            </a:extLst>
          </p:cNvPr>
          <p:cNvSpPr txBox="1"/>
          <p:nvPr/>
        </p:nvSpPr>
        <p:spPr>
          <a:xfrm>
            <a:off x="659278" y="1777781"/>
            <a:ext cx="1872469" cy="830997"/>
          </a:xfrm>
          <a:prstGeom prst="rect">
            <a:avLst/>
          </a:prstGeom>
          <a:noFill/>
        </p:spPr>
        <p:txBody>
          <a:bodyPr wrap="square" rtlCol="0">
            <a:spAutoFit/>
          </a:bodyPr>
          <a:lstStyle/>
          <a:p>
            <a:r>
              <a:rPr lang="en-US" sz="2400" dirty="0">
                <a:solidFill>
                  <a:schemeClr val="bg1"/>
                </a:solidFill>
                <a:latin typeface="Brush Script MT" panose="03060802040406070304" pitchFamily="66" charset="-122"/>
                <a:ea typeface="Brush Script MT" panose="03060802040406070304" pitchFamily="66" charset="-122"/>
                <a:cs typeface="Brush Script MT" panose="03060802040406070304" pitchFamily="66" charset="-122"/>
              </a:rPr>
              <a:t>God loves you!</a:t>
            </a:r>
          </a:p>
          <a:p>
            <a:r>
              <a:rPr lang="en-US" sz="2400" dirty="0">
                <a:solidFill>
                  <a:schemeClr val="bg1"/>
                </a:solidFill>
                <a:latin typeface="Brush Script MT" panose="03060802040406070304" pitchFamily="66" charset="-122"/>
                <a:ea typeface="Brush Script MT" panose="03060802040406070304" pitchFamily="66" charset="-122"/>
                <a:cs typeface="Brush Script MT" panose="03060802040406070304" pitchFamily="66" charset="-122"/>
              </a:rPr>
              <a:t>George R.</a:t>
            </a:r>
          </a:p>
        </p:txBody>
      </p:sp>
      <p:sp>
        <p:nvSpPr>
          <p:cNvPr id="11" name="TextBox 10">
            <a:extLst>
              <a:ext uri="{FF2B5EF4-FFF2-40B4-BE49-F238E27FC236}">
                <a16:creationId xmlns:a16="http://schemas.microsoft.com/office/drawing/2014/main" xmlns="" id="{1738489C-4B6C-094A-A280-0061FEA86C87}"/>
              </a:ext>
            </a:extLst>
          </p:cNvPr>
          <p:cNvSpPr txBox="1"/>
          <p:nvPr/>
        </p:nvSpPr>
        <p:spPr>
          <a:xfrm rot="20085894">
            <a:off x="904493" y="3608719"/>
            <a:ext cx="1568484" cy="954107"/>
          </a:xfrm>
          <a:prstGeom prst="rect">
            <a:avLst/>
          </a:prstGeom>
          <a:noFill/>
        </p:spPr>
        <p:txBody>
          <a:bodyPr wrap="square" rtlCol="0">
            <a:spAutoFit/>
          </a:bodyPr>
          <a:lstStyle/>
          <a:p>
            <a:pPr algn="ctr"/>
            <a:r>
              <a:rPr lang="en-US" sz="2800" dirty="0">
                <a:solidFill>
                  <a:schemeClr val="bg1"/>
                </a:solidFill>
                <a:latin typeface="Freestyle Script" panose="030804020302050B0404" pitchFamily="66" charset="77"/>
                <a:ea typeface="Brush Script MT" panose="03060802040406070304" pitchFamily="66" charset="-122"/>
                <a:cs typeface="Brush Script MT" panose="03060802040406070304" pitchFamily="66" charset="-122"/>
              </a:rPr>
              <a:t>John 3:16</a:t>
            </a:r>
          </a:p>
          <a:p>
            <a:pPr algn="ctr"/>
            <a:r>
              <a:rPr lang="en-US" sz="2800" dirty="0">
                <a:solidFill>
                  <a:schemeClr val="bg1"/>
                </a:solidFill>
                <a:latin typeface="Freestyle Script" panose="030804020302050B0404" pitchFamily="66" charset="77"/>
                <a:ea typeface="Brush Script MT" panose="03060802040406070304" pitchFamily="66" charset="-122"/>
                <a:cs typeface="Brush Script MT" panose="03060802040406070304" pitchFamily="66" charset="-122"/>
              </a:rPr>
              <a:t>Mary</a:t>
            </a:r>
          </a:p>
        </p:txBody>
      </p:sp>
      <p:sp>
        <p:nvSpPr>
          <p:cNvPr id="12" name="TextBox 11">
            <a:extLst>
              <a:ext uri="{FF2B5EF4-FFF2-40B4-BE49-F238E27FC236}">
                <a16:creationId xmlns:a16="http://schemas.microsoft.com/office/drawing/2014/main" xmlns="" id="{B6C8AEA6-5BEB-1F48-8BB3-6A1343760294}"/>
              </a:ext>
            </a:extLst>
          </p:cNvPr>
          <p:cNvSpPr txBox="1"/>
          <p:nvPr/>
        </p:nvSpPr>
        <p:spPr>
          <a:xfrm>
            <a:off x="4774098" y="4836841"/>
            <a:ext cx="1828800" cy="923330"/>
          </a:xfrm>
          <a:prstGeom prst="rect">
            <a:avLst/>
          </a:prstGeom>
          <a:noFill/>
        </p:spPr>
        <p:txBody>
          <a:bodyPr wrap="square" rtlCol="0">
            <a:spAutoFit/>
          </a:bodyPr>
          <a:lstStyle/>
          <a:p>
            <a:r>
              <a:rPr lang="en-US" dirty="0">
                <a:latin typeface="Marker Felt Thin" panose="02000400000000000000" pitchFamily="2" charset="77"/>
                <a:ea typeface="Brush Script MT" panose="03060802040406070304" pitchFamily="66" charset="-122"/>
                <a:cs typeface="Brush Script MT" panose="03060802040406070304" pitchFamily="66" charset="-122"/>
              </a:rPr>
              <a:t>Jesus died for you, live for Him!</a:t>
            </a:r>
          </a:p>
          <a:p>
            <a:r>
              <a:rPr lang="en-US" dirty="0">
                <a:latin typeface="Marker Felt Thin" panose="02000400000000000000" pitchFamily="2" charset="77"/>
                <a:ea typeface="Brush Script MT" panose="03060802040406070304" pitchFamily="66" charset="-122"/>
                <a:cs typeface="Brush Script MT" panose="03060802040406070304" pitchFamily="66" charset="-122"/>
              </a:rPr>
              <a:t>Susan K.</a:t>
            </a:r>
          </a:p>
        </p:txBody>
      </p:sp>
      <p:sp>
        <p:nvSpPr>
          <p:cNvPr id="13" name="TextBox 12">
            <a:extLst>
              <a:ext uri="{FF2B5EF4-FFF2-40B4-BE49-F238E27FC236}">
                <a16:creationId xmlns:a16="http://schemas.microsoft.com/office/drawing/2014/main" xmlns="" id="{1F1688ED-5383-F247-A409-00E6AB044148}"/>
              </a:ext>
            </a:extLst>
          </p:cNvPr>
          <p:cNvSpPr txBox="1"/>
          <p:nvPr/>
        </p:nvSpPr>
        <p:spPr>
          <a:xfrm rot="1288534">
            <a:off x="416492" y="703318"/>
            <a:ext cx="1939146" cy="830997"/>
          </a:xfrm>
          <a:prstGeom prst="rect">
            <a:avLst/>
          </a:prstGeom>
          <a:noFill/>
        </p:spPr>
        <p:txBody>
          <a:bodyPr wrap="square" rtlCol="0">
            <a:spAutoFit/>
          </a:bodyPr>
          <a:lstStyle/>
          <a:p>
            <a:r>
              <a:rPr lang="en-US" sz="24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Numbers 6:24-26</a:t>
            </a:r>
          </a:p>
          <a:p>
            <a:r>
              <a:rPr lang="en-US" sz="24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Bryan</a:t>
            </a:r>
            <a:endParaRPr lang="en-US" sz="16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endParaRPr>
          </a:p>
        </p:txBody>
      </p:sp>
      <p:sp>
        <p:nvSpPr>
          <p:cNvPr id="14" name="TextBox 13">
            <a:extLst>
              <a:ext uri="{FF2B5EF4-FFF2-40B4-BE49-F238E27FC236}">
                <a16:creationId xmlns:a16="http://schemas.microsoft.com/office/drawing/2014/main" xmlns="" id="{61B7E89C-74FB-4247-B534-69FE4D069D3B}"/>
              </a:ext>
            </a:extLst>
          </p:cNvPr>
          <p:cNvSpPr txBox="1"/>
          <p:nvPr/>
        </p:nvSpPr>
        <p:spPr>
          <a:xfrm rot="19792491">
            <a:off x="683946" y="5057852"/>
            <a:ext cx="2009261" cy="646331"/>
          </a:xfrm>
          <a:prstGeom prst="rect">
            <a:avLst/>
          </a:prstGeom>
          <a:noFill/>
        </p:spPr>
        <p:txBody>
          <a:bodyPr wrap="square" rtlCol="0">
            <a:spAutoFit/>
          </a:bodyPr>
          <a:lstStyle/>
          <a:p>
            <a:r>
              <a:rPr lang="en-US" b="1" dirty="0">
                <a:solidFill>
                  <a:srgbClr val="7030A0"/>
                </a:solidFill>
                <a:effectLst>
                  <a:outerShdw blurRad="50800" dist="38100" dir="2700000" algn="tl" rotWithShape="0">
                    <a:prstClr val="black">
                      <a:alpha val="40000"/>
                    </a:prstClr>
                  </a:outerShdw>
                </a:effectLst>
                <a:latin typeface="Apple Chancery" panose="03020702040506060504" pitchFamily="66" charset="-79"/>
                <a:ea typeface="Brush Script MT" panose="03060802040406070304" pitchFamily="66" charset="-122"/>
                <a:cs typeface="Apple Chancery" panose="03020702040506060504" pitchFamily="66" charset="-79"/>
              </a:rPr>
              <a:t>Seek only Him!</a:t>
            </a:r>
          </a:p>
          <a:p>
            <a:r>
              <a:rPr lang="en-US" b="1" dirty="0">
                <a:solidFill>
                  <a:srgbClr val="7030A0"/>
                </a:solidFill>
                <a:effectLst>
                  <a:outerShdw blurRad="50800" dist="38100" dir="2700000" algn="tl" rotWithShape="0">
                    <a:prstClr val="black">
                      <a:alpha val="40000"/>
                    </a:prstClr>
                  </a:outerShdw>
                </a:effectLst>
                <a:latin typeface="Apple Chancery" panose="03020702040506060504" pitchFamily="66" charset="-79"/>
                <a:ea typeface="Brush Script MT" panose="03060802040406070304" pitchFamily="66" charset="-122"/>
                <a:cs typeface="Apple Chancery" panose="03020702040506060504" pitchFamily="66" charset="-79"/>
              </a:rPr>
              <a:t>Robert M.</a:t>
            </a:r>
          </a:p>
        </p:txBody>
      </p:sp>
      <p:sp>
        <p:nvSpPr>
          <p:cNvPr id="16" name="TextBox 15">
            <a:extLst>
              <a:ext uri="{FF2B5EF4-FFF2-40B4-BE49-F238E27FC236}">
                <a16:creationId xmlns:a16="http://schemas.microsoft.com/office/drawing/2014/main" xmlns="" id="{2BAE5756-D7D5-CA4A-9C46-49E3B4F16E06}"/>
              </a:ext>
            </a:extLst>
          </p:cNvPr>
          <p:cNvSpPr txBox="1"/>
          <p:nvPr/>
        </p:nvSpPr>
        <p:spPr>
          <a:xfrm>
            <a:off x="2723588" y="2047538"/>
            <a:ext cx="3544423" cy="1477328"/>
          </a:xfrm>
          <a:prstGeom prst="rect">
            <a:avLst/>
          </a:prstGeom>
          <a:noFill/>
        </p:spPr>
        <p:txBody>
          <a:bodyPr wrap="square" rtlCol="0">
            <a:spAutoFit/>
          </a:bodyPr>
          <a:lstStyle/>
          <a:p>
            <a:pPr algn="just"/>
            <a:r>
              <a:rPr lang="en-US" b="1" dirty="0">
                <a:solidFill>
                  <a:schemeClr val="bg1"/>
                </a:solidFill>
              </a:rPr>
              <a:t>The 2019 Kairos Annual Conference attendees welcome the new Candidates of Kairos Inside #99 at Keyser Correctional Facility to the International Kairos Community.</a:t>
            </a:r>
          </a:p>
        </p:txBody>
      </p:sp>
      <p:sp>
        <p:nvSpPr>
          <p:cNvPr id="17" name="TextBox 16">
            <a:extLst>
              <a:ext uri="{FF2B5EF4-FFF2-40B4-BE49-F238E27FC236}">
                <a16:creationId xmlns:a16="http://schemas.microsoft.com/office/drawing/2014/main" xmlns="" id="{C0498EE5-B9F9-FE42-B6CD-C7777956A493}"/>
              </a:ext>
            </a:extLst>
          </p:cNvPr>
          <p:cNvSpPr txBox="1"/>
          <p:nvPr/>
        </p:nvSpPr>
        <p:spPr>
          <a:xfrm rot="20945283">
            <a:off x="6092428" y="3417384"/>
            <a:ext cx="2352166" cy="954107"/>
          </a:xfrm>
          <a:prstGeom prst="rect">
            <a:avLst/>
          </a:prstGeom>
          <a:noFill/>
        </p:spPr>
        <p:txBody>
          <a:bodyPr wrap="square" rtlCol="0">
            <a:spAutoFit/>
          </a:bodyPr>
          <a:lstStyle/>
          <a:p>
            <a:r>
              <a:rPr lang="en-US" sz="28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Praying for you,</a:t>
            </a:r>
          </a:p>
          <a:p>
            <a:r>
              <a:rPr lang="en-US" sz="2800" dirty="0">
                <a:solidFill>
                  <a:srgbClr val="FF0000"/>
                </a:solidFill>
                <a:latin typeface="Mistral" panose="03090702030407020403" pitchFamily="66" charset="0"/>
                <a:ea typeface="Brush Script MT" panose="03060802040406070304" pitchFamily="66" charset="-122"/>
                <a:cs typeface="Brush Script MT" panose="03060802040406070304" pitchFamily="66" charset="-122"/>
              </a:rPr>
              <a:t>Roberta</a:t>
            </a:r>
          </a:p>
        </p:txBody>
      </p:sp>
      <p:sp>
        <p:nvSpPr>
          <p:cNvPr id="18" name="TextBox 17">
            <a:extLst>
              <a:ext uri="{FF2B5EF4-FFF2-40B4-BE49-F238E27FC236}">
                <a16:creationId xmlns:a16="http://schemas.microsoft.com/office/drawing/2014/main" xmlns="" id="{63EA38ED-B64D-EF4C-B991-19E2778CA7B6}"/>
              </a:ext>
            </a:extLst>
          </p:cNvPr>
          <p:cNvSpPr txBox="1"/>
          <p:nvPr/>
        </p:nvSpPr>
        <p:spPr>
          <a:xfrm>
            <a:off x="3882614" y="4186069"/>
            <a:ext cx="1226372" cy="646331"/>
          </a:xfrm>
          <a:prstGeom prst="rect">
            <a:avLst/>
          </a:prstGeom>
          <a:noFill/>
        </p:spPr>
        <p:txBody>
          <a:bodyPr wrap="square" rtlCol="0">
            <a:spAutoFit/>
          </a:bodyPr>
          <a:lstStyle/>
          <a:p>
            <a:r>
              <a:rPr lang="en-US" sz="3600" dirty="0">
                <a:solidFill>
                  <a:srgbClr val="FFFF00"/>
                </a:solidFill>
                <a:latin typeface="Edwardian Script ITC" panose="030303020407070D0804" pitchFamily="66" charset="77"/>
              </a:rPr>
              <a:t>Tom</a:t>
            </a:r>
          </a:p>
        </p:txBody>
      </p:sp>
      <p:sp>
        <p:nvSpPr>
          <p:cNvPr id="15" name="TextBox 14">
            <a:extLst>
              <a:ext uri="{FF2B5EF4-FFF2-40B4-BE49-F238E27FC236}">
                <a16:creationId xmlns:a16="http://schemas.microsoft.com/office/drawing/2014/main" xmlns="" id="{00B0F015-15A8-4843-8391-A490AB4DBFBD}"/>
              </a:ext>
            </a:extLst>
          </p:cNvPr>
          <p:cNvSpPr txBox="1"/>
          <p:nvPr/>
        </p:nvSpPr>
        <p:spPr>
          <a:xfrm rot="3181941">
            <a:off x="6637468" y="1381820"/>
            <a:ext cx="1505542" cy="646331"/>
          </a:xfrm>
          <a:prstGeom prst="rect">
            <a:avLst/>
          </a:prstGeom>
          <a:noFill/>
        </p:spPr>
        <p:txBody>
          <a:bodyPr wrap="square" rtlCol="0">
            <a:spAutoFit/>
          </a:bodyPr>
          <a:lstStyle/>
          <a:p>
            <a:r>
              <a:rPr lang="en-US" dirty="0">
                <a:solidFill>
                  <a:srgbClr val="7673CC"/>
                </a:solidFill>
                <a:latin typeface="Comic Sans MS" panose="030F0902030302020204" pitchFamily="66" charset="0"/>
              </a:rPr>
              <a:t>God is good!</a:t>
            </a:r>
          </a:p>
          <a:p>
            <a:r>
              <a:rPr lang="en-US" dirty="0">
                <a:solidFill>
                  <a:srgbClr val="7673CC"/>
                </a:solidFill>
                <a:latin typeface="Comic Sans MS" panose="030F0902030302020204" pitchFamily="66" charset="0"/>
              </a:rPr>
              <a:t>Ben</a:t>
            </a:r>
          </a:p>
        </p:txBody>
      </p:sp>
      <p:sp>
        <p:nvSpPr>
          <p:cNvPr id="19" name="TextBox 18">
            <a:extLst>
              <a:ext uri="{FF2B5EF4-FFF2-40B4-BE49-F238E27FC236}">
                <a16:creationId xmlns:a16="http://schemas.microsoft.com/office/drawing/2014/main" xmlns="" id="{05BA9D1B-8E39-D645-BD57-ED0BE6329A95}"/>
              </a:ext>
            </a:extLst>
          </p:cNvPr>
          <p:cNvSpPr txBox="1"/>
          <p:nvPr/>
        </p:nvSpPr>
        <p:spPr>
          <a:xfrm>
            <a:off x="9101355" y="210875"/>
            <a:ext cx="2854365" cy="1815882"/>
          </a:xfrm>
          <a:prstGeom prst="rect">
            <a:avLst/>
          </a:prstGeom>
          <a:noFill/>
        </p:spPr>
        <p:txBody>
          <a:bodyPr wrap="square" rtlCol="0">
            <a:spAutoFit/>
          </a:bodyPr>
          <a:lstStyle/>
          <a:p>
            <a:r>
              <a:rPr lang="en-US" sz="2800" dirty="0"/>
              <a:t>or this agape?</a:t>
            </a:r>
          </a:p>
          <a:p>
            <a:endParaRPr lang="en-US" sz="2800" dirty="0"/>
          </a:p>
          <a:p>
            <a:r>
              <a:rPr lang="en-US" sz="2800" dirty="0"/>
              <a:t>What’s the </a:t>
            </a:r>
            <a:r>
              <a:rPr lang="en-US" sz="2800" i="1" dirty="0"/>
              <a:t>big</a:t>
            </a:r>
            <a:r>
              <a:rPr lang="en-US" sz="2800" dirty="0"/>
              <a:t> difference?</a:t>
            </a:r>
          </a:p>
        </p:txBody>
      </p:sp>
    </p:spTree>
    <p:extLst>
      <p:ext uri="{BB962C8B-B14F-4D97-AF65-F5344CB8AC3E}">
        <p14:creationId xmlns:p14="http://schemas.microsoft.com/office/powerpoint/2010/main" val="731626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3472009-C8B5-204C-A658-147133B9D07C}"/>
              </a:ext>
            </a:extLst>
          </p:cNvPr>
          <p:cNvSpPr txBox="1"/>
          <p:nvPr/>
        </p:nvSpPr>
        <p:spPr>
          <a:xfrm>
            <a:off x="3069774" y="2511061"/>
            <a:ext cx="6076405" cy="1754326"/>
          </a:xfrm>
          <a:prstGeom prst="rect">
            <a:avLst/>
          </a:prstGeom>
          <a:noFill/>
        </p:spPr>
        <p:txBody>
          <a:bodyPr wrap="square" rtlCol="0">
            <a:spAutoFit/>
          </a:bodyPr>
          <a:lstStyle/>
          <a:p>
            <a:pPr algn="ctr"/>
            <a:r>
              <a:rPr lang="en-US" sz="3600" dirty="0">
                <a:solidFill>
                  <a:schemeClr val="bg1"/>
                </a:solidFill>
              </a:rPr>
              <a:t>How to create electronic agape</a:t>
            </a:r>
          </a:p>
          <a:p>
            <a:pPr algn="ctr"/>
            <a:r>
              <a:rPr lang="en-US" sz="3600" dirty="0">
                <a:solidFill>
                  <a:schemeClr val="bg1"/>
                </a:solidFill>
              </a:rPr>
              <a:t>using Microsoft Power Point or a similar presentation program.</a:t>
            </a:r>
          </a:p>
        </p:txBody>
      </p:sp>
    </p:spTree>
    <p:extLst>
      <p:ext uri="{BB962C8B-B14F-4D97-AF65-F5344CB8AC3E}">
        <p14:creationId xmlns:p14="http://schemas.microsoft.com/office/powerpoint/2010/main" val="2783104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55FC8B4F-0589-694E-AC85-A0B53E28375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301A599E-732E-1840-8249-9C1C5A308C57}"/>
              </a:ext>
            </a:extLst>
          </p:cNvPr>
          <p:cNvSpPr/>
          <p:nvPr/>
        </p:nvSpPr>
        <p:spPr>
          <a:xfrm>
            <a:off x="204395" y="193639"/>
            <a:ext cx="8423238" cy="645458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D828294B-74A3-E74E-88E3-FC072F0B742F}"/>
              </a:ext>
            </a:extLst>
          </p:cNvPr>
          <p:cNvSpPr txBox="1"/>
          <p:nvPr/>
        </p:nvSpPr>
        <p:spPr>
          <a:xfrm>
            <a:off x="8961120" y="217454"/>
            <a:ext cx="3122023" cy="5693866"/>
          </a:xfrm>
          <a:prstGeom prst="rect">
            <a:avLst/>
          </a:prstGeom>
          <a:noFill/>
        </p:spPr>
        <p:txBody>
          <a:bodyPr wrap="square" rtlCol="0">
            <a:spAutoFit/>
          </a:bodyPr>
          <a:lstStyle/>
          <a:p>
            <a:r>
              <a:rPr lang="en-US" sz="2800" dirty="0"/>
              <a:t>Set the Page Setup as an “On Screen Show (4:3)”. The blue line to the left is about the size that your slide will be.  Insert a rectangle that is a little smaller than the a area.  It will be nearly a standard sheet of paper, </a:t>
            </a:r>
          </a:p>
          <a:p>
            <a:r>
              <a:rPr lang="en-US" sz="2800" dirty="0"/>
              <a:t>US Letter or A4.</a:t>
            </a:r>
          </a:p>
        </p:txBody>
      </p:sp>
    </p:spTree>
    <p:extLst>
      <p:ext uri="{BB962C8B-B14F-4D97-AF65-F5344CB8AC3E}">
        <p14:creationId xmlns:p14="http://schemas.microsoft.com/office/powerpoint/2010/main" val="3909834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55FC8B4F-0589-694E-AC85-A0B53E28375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301A599E-732E-1840-8249-9C1C5A308C57}"/>
              </a:ext>
            </a:extLst>
          </p:cNvPr>
          <p:cNvSpPr/>
          <p:nvPr/>
        </p:nvSpPr>
        <p:spPr>
          <a:xfrm>
            <a:off x="204395" y="193639"/>
            <a:ext cx="8423238" cy="645458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D828294B-74A3-E74E-88E3-FC072F0B742F}"/>
              </a:ext>
            </a:extLst>
          </p:cNvPr>
          <p:cNvSpPr txBox="1"/>
          <p:nvPr/>
        </p:nvSpPr>
        <p:spPr>
          <a:xfrm>
            <a:off x="8961120" y="217454"/>
            <a:ext cx="3122023" cy="2246769"/>
          </a:xfrm>
          <a:prstGeom prst="rect">
            <a:avLst/>
          </a:prstGeom>
          <a:noFill/>
        </p:spPr>
        <p:txBody>
          <a:bodyPr wrap="square" rtlCol="0">
            <a:spAutoFit/>
          </a:bodyPr>
          <a:lstStyle/>
          <a:p>
            <a:r>
              <a:rPr lang="en-US" sz="2800" dirty="0"/>
              <a:t>This presentation is formatted as widescreen to accommodate this instruction panel.</a:t>
            </a:r>
          </a:p>
        </p:txBody>
      </p:sp>
    </p:spTree>
    <p:extLst>
      <p:ext uri="{BB962C8B-B14F-4D97-AF65-F5344CB8AC3E}">
        <p14:creationId xmlns:p14="http://schemas.microsoft.com/office/powerpoint/2010/main" val="2819002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55FC8B4F-0589-694E-AC85-A0B53E28375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301A599E-732E-1840-8249-9C1C5A308C57}"/>
              </a:ext>
            </a:extLst>
          </p:cNvPr>
          <p:cNvSpPr/>
          <p:nvPr/>
        </p:nvSpPr>
        <p:spPr>
          <a:xfrm>
            <a:off x="204395" y="193639"/>
            <a:ext cx="8423238" cy="645458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3D3B8AAE-7528-964F-8CEA-4C56401AA23A}"/>
              </a:ext>
            </a:extLst>
          </p:cNvPr>
          <p:cNvPicPr>
            <a:picLocks noChangeAspect="1"/>
          </p:cNvPicPr>
          <p:nvPr/>
        </p:nvPicPr>
        <p:blipFill rotWithShape="1">
          <a:blip r:embed="rId2"/>
          <a:srcRect l="4443" r="4783"/>
          <a:stretch/>
        </p:blipFill>
        <p:spPr>
          <a:xfrm>
            <a:off x="311971" y="318246"/>
            <a:ext cx="4088749" cy="2511015"/>
          </a:xfrm>
          <a:prstGeom prst="rect">
            <a:avLst/>
          </a:prstGeom>
        </p:spPr>
      </p:pic>
      <p:pic>
        <p:nvPicPr>
          <p:cNvPr id="3" name="Picture 2">
            <a:extLst>
              <a:ext uri="{FF2B5EF4-FFF2-40B4-BE49-F238E27FC236}">
                <a16:creationId xmlns:a16="http://schemas.microsoft.com/office/drawing/2014/main" xmlns="" id="{A974D0F8-D8ED-E14B-A4CD-89286E20E26E}"/>
              </a:ext>
            </a:extLst>
          </p:cNvPr>
          <p:cNvPicPr>
            <a:picLocks noChangeAspect="1"/>
          </p:cNvPicPr>
          <p:nvPr/>
        </p:nvPicPr>
        <p:blipFill>
          <a:blip r:embed="rId3"/>
          <a:stretch>
            <a:fillRect/>
          </a:stretch>
        </p:blipFill>
        <p:spPr>
          <a:xfrm>
            <a:off x="311971" y="4077368"/>
            <a:ext cx="4088749" cy="2453249"/>
          </a:xfrm>
          <a:prstGeom prst="rect">
            <a:avLst/>
          </a:prstGeom>
        </p:spPr>
      </p:pic>
      <p:pic>
        <p:nvPicPr>
          <p:cNvPr id="9" name="Picture 8">
            <a:extLst>
              <a:ext uri="{FF2B5EF4-FFF2-40B4-BE49-F238E27FC236}">
                <a16:creationId xmlns:a16="http://schemas.microsoft.com/office/drawing/2014/main" xmlns="" id="{B4889223-C8B2-8449-A80B-CAD335A69684}"/>
              </a:ext>
            </a:extLst>
          </p:cNvPr>
          <p:cNvPicPr>
            <a:picLocks noChangeAspect="1"/>
          </p:cNvPicPr>
          <p:nvPr/>
        </p:nvPicPr>
        <p:blipFill>
          <a:blip r:embed="rId4"/>
          <a:stretch>
            <a:fillRect/>
          </a:stretch>
        </p:blipFill>
        <p:spPr>
          <a:xfrm>
            <a:off x="4624838" y="318246"/>
            <a:ext cx="3831771" cy="2514600"/>
          </a:xfrm>
          <a:prstGeom prst="rect">
            <a:avLst/>
          </a:prstGeom>
        </p:spPr>
      </p:pic>
      <p:pic>
        <p:nvPicPr>
          <p:cNvPr id="11" name="Picture 10">
            <a:extLst>
              <a:ext uri="{FF2B5EF4-FFF2-40B4-BE49-F238E27FC236}">
                <a16:creationId xmlns:a16="http://schemas.microsoft.com/office/drawing/2014/main" xmlns="" id="{15A0BF0D-B68C-0A49-8B5D-A8F210F59164}"/>
              </a:ext>
            </a:extLst>
          </p:cNvPr>
          <p:cNvPicPr>
            <a:picLocks noChangeAspect="1"/>
          </p:cNvPicPr>
          <p:nvPr/>
        </p:nvPicPr>
        <p:blipFill rotWithShape="1">
          <a:blip r:embed="rId5"/>
          <a:srcRect t="10532" b="4093"/>
          <a:stretch/>
        </p:blipFill>
        <p:spPr>
          <a:xfrm>
            <a:off x="4598508" y="4077368"/>
            <a:ext cx="3831336" cy="2453250"/>
          </a:xfrm>
          <a:prstGeom prst="rect">
            <a:avLst/>
          </a:prstGeom>
        </p:spPr>
      </p:pic>
      <p:pic>
        <p:nvPicPr>
          <p:cNvPr id="5" name="Picture 4">
            <a:extLst>
              <a:ext uri="{FF2B5EF4-FFF2-40B4-BE49-F238E27FC236}">
                <a16:creationId xmlns:a16="http://schemas.microsoft.com/office/drawing/2014/main" xmlns="" id="{2E79DF1B-C1D5-6A41-913C-B74A4658C004}"/>
              </a:ext>
            </a:extLst>
          </p:cNvPr>
          <p:cNvPicPr>
            <a:picLocks noChangeAspect="1"/>
          </p:cNvPicPr>
          <p:nvPr/>
        </p:nvPicPr>
        <p:blipFill>
          <a:blip r:embed="rId6"/>
          <a:stretch>
            <a:fillRect/>
          </a:stretch>
        </p:blipFill>
        <p:spPr>
          <a:xfrm>
            <a:off x="2271544" y="2087558"/>
            <a:ext cx="4429377" cy="2526897"/>
          </a:xfrm>
          <a:prstGeom prst="rect">
            <a:avLst/>
          </a:prstGeom>
          <a:ln w="19050">
            <a:solidFill>
              <a:schemeClr val="tx1"/>
            </a:solidFill>
          </a:ln>
        </p:spPr>
      </p:pic>
      <p:sp>
        <p:nvSpPr>
          <p:cNvPr id="12" name="TextBox 11">
            <a:extLst>
              <a:ext uri="{FF2B5EF4-FFF2-40B4-BE49-F238E27FC236}">
                <a16:creationId xmlns:a16="http://schemas.microsoft.com/office/drawing/2014/main" xmlns="" id="{4758A869-D6F8-2D4C-BA9C-2D5B30C4A3D8}"/>
              </a:ext>
            </a:extLst>
          </p:cNvPr>
          <p:cNvSpPr txBox="1"/>
          <p:nvPr/>
        </p:nvSpPr>
        <p:spPr>
          <a:xfrm>
            <a:off x="9101480" y="193639"/>
            <a:ext cx="2854365" cy="2246769"/>
          </a:xfrm>
          <a:prstGeom prst="rect">
            <a:avLst/>
          </a:prstGeom>
          <a:noFill/>
        </p:spPr>
        <p:txBody>
          <a:bodyPr wrap="square" rtlCol="0">
            <a:spAutoFit/>
          </a:bodyPr>
          <a:lstStyle/>
          <a:p>
            <a:r>
              <a:rPr lang="en-US" sz="2800" dirty="0"/>
              <a:t>Select a picture, not too dark of a color scheme, and  insert it inside the rectangle.</a:t>
            </a:r>
          </a:p>
        </p:txBody>
      </p:sp>
    </p:spTree>
    <p:extLst>
      <p:ext uri="{BB962C8B-B14F-4D97-AF65-F5344CB8AC3E}">
        <p14:creationId xmlns:p14="http://schemas.microsoft.com/office/powerpoint/2010/main" val="3535062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55FC8B4F-0589-694E-AC85-A0B53E28375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2E79DF1B-C1D5-6A41-913C-B74A4658C004}"/>
              </a:ext>
            </a:extLst>
          </p:cNvPr>
          <p:cNvPicPr>
            <a:picLocks noChangeAspect="1"/>
          </p:cNvPicPr>
          <p:nvPr/>
        </p:nvPicPr>
        <p:blipFill>
          <a:blip r:embed="rId2"/>
          <a:stretch>
            <a:fillRect/>
          </a:stretch>
        </p:blipFill>
        <p:spPr>
          <a:xfrm>
            <a:off x="2206229" y="1826298"/>
            <a:ext cx="4429377" cy="2526897"/>
          </a:xfrm>
          <a:prstGeom prst="rect">
            <a:avLst/>
          </a:prstGeom>
          <a:ln w="19050">
            <a:solidFill>
              <a:schemeClr val="tx1"/>
            </a:solidFill>
          </a:ln>
        </p:spPr>
      </p:pic>
      <p:sp>
        <p:nvSpPr>
          <p:cNvPr id="12" name="TextBox 11">
            <a:extLst>
              <a:ext uri="{FF2B5EF4-FFF2-40B4-BE49-F238E27FC236}">
                <a16:creationId xmlns:a16="http://schemas.microsoft.com/office/drawing/2014/main" xmlns="" id="{4758A869-D6F8-2D4C-BA9C-2D5B30C4A3D8}"/>
              </a:ext>
            </a:extLst>
          </p:cNvPr>
          <p:cNvSpPr txBox="1"/>
          <p:nvPr/>
        </p:nvSpPr>
        <p:spPr>
          <a:xfrm>
            <a:off x="9088933" y="190500"/>
            <a:ext cx="2854365" cy="6555641"/>
          </a:xfrm>
          <a:prstGeom prst="rect">
            <a:avLst/>
          </a:prstGeom>
          <a:noFill/>
        </p:spPr>
        <p:txBody>
          <a:bodyPr wrap="square" rtlCol="0">
            <a:spAutoFit/>
          </a:bodyPr>
          <a:lstStyle/>
          <a:p>
            <a:r>
              <a:rPr lang="en-US" sz="2800" dirty="0"/>
              <a:t>Crop the picture as necessary to either give you ample white space or in the case of a very light-colored picture, to fill the rectangle, </a:t>
            </a:r>
            <a:r>
              <a:rPr lang="en-US" sz="2800" u="sng" dirty="0"/>
              <a:t>only</a:t>
            </a:r>
            <a:r>
              <a:rPr lang="en-US" sz="2800" dirty="0"/>
              <a:t>.  When you have completed the agape, anything outside of the rectangle is not likely to print.</a:t>
            </a:r>
          </a:p>
        </p:txBody>
      </p:sp>
      <p:sp>
        <p:nvSpPr>
          <p:cNvPr id="8" name="Rectangle 7">
            <a:extLst>
              <a:ext uri="{FF2B5EF4-FFF2-40B4-BE49-F238E27FC236}">
                <a16:creationId xmlns:a16="http://schemas.microsoft.com/office/drawing/2014/main" xmlns="" id="{2B704312-7726-1F4F-B305-D56402518412}"/>
              </a:ext>
            </a:extLst>
          </p:cNvPr>
          <p:cNvSpPr/>
          <p:nvPr/>
        </p:nvSpPr>
        <p:spPr>
          <a:xfrm>
            <a:off x="213795" y="209550"/>
            <a:ext cx="8512702" cy="639953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499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1273996" y="565083"/>
            <a:ext cx="6678202"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8C0AC019-52EF-8941-82D4-75CC91ADAE54}"/>
              </a:ext>
            </a:extLst>
          </p:cNvPr>
          <p:cNvSpPr txBox="1"/>
          <p:nvPr/>
        </p:nvSpPr>
        <p:spPr>
          <a:xfrm>
            <a:off x="1248968" y="4169456"/>
            <a:ext cx="6339155" cy="954107"/>
          </a:xfrm>
          <a:prstGeom prst="rect">
            <a:avLst/>
          </a:prstGeom>
          <a:noFill/>
        </p:spPr>
        <p:txBody>
          <a:bodyPr wrap="square" rtlCol="0">
            <a:spAutoFit/>
          </a:bodyPr>
          <a:lstStyle/>
          <a:p>
            <a:pPr algn="ctr"/>
            <a:r>
              <a:rPr lang="en-US" sz="2800" dirty="0">
                <a:latin typeface="Freestyle Script" panose="030804020302050B0404" pitchFamily="66" charset="77"/>
              </a:rPr>
              <a:t>Greetings to our new sisters of </a:t>
            </a:r>
          </a:p>
          <a:p>
            <a:pPr algn="ctr"/>
            <a:r>
              <a:rPr lang="en-US" sz="2800" dirty="0">
                <a:latin typeface="Freestyle Script" panose="030804020302050B0404" pitchFamily="66" charset="77"/>
              </a:rPr>
              <a:t>North Queensland Australia Kairos Outside #7!</a:t>
            </a:r>
          </a:p>
        </p:txBody>
      </p:sp>
      <p:sp>
        <p:nvSpPr>
          <p:cNvPr id="7" name="TextBox 6">
            <a:extLst>
              <a:ext uri="{FF2B5EF4-FFF2-40B4-BE49-F238E27FC236}">
                <a16:creationId xmlns:a16="http://schemas.microsoft.com/office/drawing/2014/main" xmlns="" id="{B8D5B147-636F-2B4B-B44B-D67615FD93A0}"/>
              </a:ext>
            </a:extLst>
          </p:cNvPr>
          <p:cNvSpPr txBox="1"/>
          <p:nvPr/>
        </p:nvSpPr>
        <p:spPr>
          <a:xfrm>
            <a:off x="1035163" y="444490"/>
            <a:ext cx="6772596" cy="1231106"/>
          </a:xfrm>
          <a:prstGeom prst="rect">
            <a:avLst/>
          </a:prstGeom>
          <a:noFill/>
        </p:spPr>
        <p:txBody>
          <a:bodyPr wrap="square" rtlCol="0">
            <a:spAutoFit/>
          </a:bodyPr>
          <a:lstStyle/>
          <a:p>
            <a:pPr algn="ctr"/>
            <a:r>
              <a:rPr lang="en-US" sz="2800" dirty="0">
                <a:latin typeface="Freestyle Script" panose="030804020302050B0404" pitchFamily="66" charset="77"/>
              </a:rPr>
              <a:t>Greetings to the women of </a:t>
            </a:r>
          </a:p>
          <a:p>
            <a:pPr algn="ctr"/>
            <a:r>
              <a:rPr lang="en-US" sz="2800" dirty="0">
                <a:latin typeface="Freestyle Script" panose="030804020302050B0404" pitchFamily="66" charset="77"/>
              </a:rPr>
              <a:t>Texas Hobby Unit Kairos Inside #35!</a:t>
            </a:r>
          </a:p>
          <a:p>
            <a:pPr algn="ctr"/>
            <a:endParaRPr lang="en-US" dirty="0"/>
          </a:p>
        </p:txBody>
      </p:sp>
      <p:sp>
        <p:nvSpPr>
          <p:cNvPr id="8" name="TextBox 7">
            <a:extLst>
              <a:ext uri="{FF2B5EF4-FFF2-40B4-BE49-F238E27FC236}">
                <a16:creationId xmlns:a16="http://schemas.microsoft.com/office/drawing/2014/main" xmlns="" id="{09AFB903-16D6-AF4B-B5EC-FF955CDA2BCF}"/>
              </a:ext>
            </a:extLst>
          </p:cNvPr>
          <p:cNvSpPr txBox="1"/>
          <p:nvPr/>
        </p:nvSpPr>
        <p:spPr>
          <a:xfrm>
            <a:off x="1032248" y="1820337"/>
            <a:ext cx="6772596" cy="954107"/>
          </a:xfrm>
          <a:prstGeom prst="rect">
            <a:avLst/>
          </a:prstGeom>
          <a:noFill/>
        </p:spPr>
        <p:txBody>
          <a:bodyPr wrap="square" rtlCol="0">
            <a:spAutoFit/>
          </a:bodyPr>
          <a:lstStyle/>
          <a:p>
            <a:pPr algn="ctr"/>
            <a:r>
              <a:rPr lang="en-US" sz="2800" dirty="0">
                <a:latin typeface="Freestyle Script" panose="030804020302050B0404" pitchFamily="66" charset="77"/>
              </a:rPr>
              <a:t>May the men of Kairos Inside #5 at Buena Vista Correctional Center in Colorado feel the hope of new horizons and a bright future.</a:t>
            </a:r>
            <a:endParaRPr lang="en-US" dirty="0"/>
          </a:p>
        </p:txBody>
      </p:sp>
      <p:sp>
        <p:nvSpPr>
          <p:cNvPr id="9" name="TextBox 8">
            <a:extLst>
              <a:ext uri="{FF2B5EF4-FFF2-40B4-BE49-F238E27FC236}">
                <a16:creationId xmlns:a16="http://schemas.microsoft.com/office/drawing/2014/main" xmlns="" id="{2964D8F2-9ECD-794E-AFEC-16BCD0C9CD74}"/>
              </a:ext>
            </a:extLst>
          </p:cNvPr>
          <p:cNvSpPr txBox="1"/>
          <p:nvPr/>
        </p:nvSpPr>
        <p:spPr>
          <a:xfrm>
            <a:off x="953870" y="3107192"/>
            <a:ext cx="6945330" cy="584775"/>
          </a:xfrm>
          <a:prstGeom prst="rect">
            <a:avLst/>
          </a:prstGeom>
          <a:solidFill>
            <a:schemeClr val="bg1"/>
          </a:solidFill>
        </p:spPr>
        <p:txBody>
          <a:bodyPr wrap="square" rtlCol="0">
            <a:spAutoFit/>
          </a:bodyPr>
          <a:lstStyle/>
          <a:p>
            <a:pPr algn="ctr"/>
            <a:r>
              <a:rPr lang="en-US" sz="3200" dirty="0">
                <a:latin typeface="Freestyle Script" panose="030804020302050B0404" pitchFamily="66" charset="77"/>
              </a:rPr>
              <a:t>Hoping each of you find balance and peace in the river of life…</a:t>
            </a:r>
          </a:p>
        </p:txBody>
      </p:sp>
      <p:sp>
        <p:nvSpPr>
          <p:cNvPr id="10" name="TextBox 9">
            <a:extLst>
              <a:ext uri="{FF2B5EF4-FFF2-40B4-BE49-F238E27FC236}">
                <a16:creationId xmlns:a16="http://schemas.microsoft.com/office/drawing/2014/main" xmlns="" id="{F880CC31-2001-5A4E-B9EA-4A23753261BB}"/>
              </a:ext>
            </a:extLst>
          </p:cNvPr>
          <p:cNvSpPr txBox="1"/>
          <p:nvPr/>
        </p:nvSpPr>
        <p:spPr>
          <a:xfrm>
            <a:off x="9084450" y="213819"/>
            <a:ext cx="2854365" cy="954107"/>
          </a:xfrm>
          <a:prstGeom prst="rect">
            <a:avLst/>
          </a:prstGeom>
          <a:noFill/>
        </p:spPr>
        <p:txBody>
          <a:bodyPr wrap="square" rtlCol="0">
            <a:spAutoFit/>
          </a:bodyPr>
          <a:lstStyle/>
          <a:p>
            <a:r>
              <a:rPr lang="en-US" sz="2800" dirty="0"/>
              <a:t>Create a greeting or prayer.  </a:t>
            </a:r>
          </a:p>
        </p:txBody>
      </p:sp>
      <p:cxnSp>
        <p:nvCxnSpPr>
          <p:cNvPr id="11" name="Straight Connector 10">
            <a:extLst>
              <a:ext uri="{FF2B5EF4-FFF2-40B4-BE49-F238E27FC236}">
                <a16:creationId xmlns:a16="http://schemas.microsoft.com/office/drawing/2014/main" xmlns="" id="{BFB0C384-B721-E24B-94B6-8FAB628D3B1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15A950FE-FF7B-AC47-A762-FB994B8BCE38}"/>
              </a:ext>
            </a:extLst>
          </p:cNvPr>
          <p:cNvSpPr txBox="1"/>
          <p:nvPr/>
        </p:nvSpPr>
        <p:spPr>
          <a:xfrm>
            <a:off x="1248967" y="5601052"/>
            <a:ext cx="6339155" cy="954107"/>
          </a:xfrm>
          <a:prstGeom prst="rect">
            <a:avLst/>
          </a:prstGeom>
          <a:noFill/>
        </p:spPr>
        <p:txBody>
          <a:bodyPr wrap="square" rtlCol="0">
            <a:spAutoFit/>
          </a:bodyPr>
          <a:lstStyle/>
          <a:p>
            <a:pPr algn="ctr"/>
            <a:r>
              <a:rPr lang="en-US" sz="2800" dirty="0">
                <a:latin typeface="Freestyle Script" panose="030804020302050B0404" pitchFamily="66" charset="77"/>
              </a:rPr>
              <a:t>Greetings to new Torch Bearers  of </a:t>
            </a:r>
          </a:p>
          <a:p>
            <a:pPr algn="ctr"/>
            <a:r>
              <a:rPr lang="en-US" sz="2800" dirty="0" err="1">
                <a:latin typeface="Freestyle Script" panose="030804020302050B0404" pitchFamily="66" charset="77"/>
              </a:rPr>
              <a:t>Drakenstein,Western</a:t>
            </a:r>
            <a:r>
              <a:rPr lang="en-US" sz="2800" dirty="0">
                <a:latin typeface="Freestyle Script" panose="030804020302050B0404" pitchFamily="66" charset="77"/>
              </a:rPr>
              <a:t> Cape, South Africa Kairos Torch #20!</a:t>
            </a:r>
          </a:p>
        </p:txBody>
      </p:sp>
    </p:spTree>
    <p:extLst>
      <p:ext uri="{BB962C8B-B14F-4D97-AF65-F5344CB8AC3E}">
        <p14:creationId xmlns:p14="http://schemas.microsoft.com/office/powerpoint/2010/main" val="409612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476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1273996" y="565083"/>
            <a:ext cx="6678202"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8C0AC019-52EF-8941-82D4-75CC91ADAE54}"/>
              </a:ext>
            </a:extLst>
          </p:cNvPr>
          <p:cNvSpPr txBox="1"/>
          <p:nvPr/>
        </p:nvSpPr>
        <p:spPr>
          <a:xfrm>
            <a:off x="1248968" y="4169456"/>
            <a:ext cx="6339155" cy="954107"/>
          </a:xfrm>
          <a:prstGeom prst="rect">
            <a:avLst/>
          </a:prstGeom>
          <a:noFill/>
        </p:spPr>
        <p:txBody>
          <a:bodyPr wrap="square" rtlCol="0">
            <a:spAutoFit/>
          </a:bodyPr>
          <a:lstStyle/>
          <a:p>
            <a:pPr algn="ctr"/>
            <a:r>
              <a:rPr lang="en-US" sz="2800" dirty="0">
                <a:latin typeface="Freestyle Script" panose="030804020302050B0404" pitchFamily="66" charset="77"/>
              </a:rPr>
              <a:t>Greetings to our new sisters of </a:t>
            </a:r>
          </a:p>
          <a:p>
            <a:pPr algn="ctr"/>
            <a:r>
              <a:rPr lang="en-US" sz="2800" dirty="0">
                <a:latin typeface="Freestyle Script" panose="030804020302050B0404" pitchFamily="66" charset="77"/>
              </a:rPr>
              <a:t>North Queensland Australia Kairos Outside #7!</a:t>
            </a:r>
          </a:p>
        </p:txBody>
      </p:sp>
      <p:sp>
        <p:nvSpPr>
          <p:cNvPr id="7" name="TextBox 6">
            <a:extLst>
              <a:ext uri="{FF2B5EF4-FFF2-40B4-BE49-F238E27FC236}">
                <a16:creationId xmlns:a16="http://schemas.microsoft.com/office/drawing/2014/main" xmlns="" id="{B8D5B147-636F-2B4B-B44B-D67615FD93A0}"/>
              </a:ext>
            </a:extLst>
          </p:cNvPr>
          <p:cNvSpPr txBox="1"/>
          <p:nvPr/>
        </p:nvSpPr>
        <p:spPr>
          <a:xfrm>
            <a:off x="1035163" y="444490"/>
            <a:ext cx="6772596" cy="1231106"/>
          </a:xfrm>
          <a:prstGeom prst="rect">
            <a:avLst/>
          </a:prstGeom>
          <a:noFill/>
        </p:spPr>
        <p:txBody>
          <a:bodyPr wrap="square" rtlCol="0">
            <a:spAutoFit/>
          </a:bodyPr>
          <a:lstStyle/>
          <a:p>
            <a:pPr algn="ctr"/>
            <a:r>
              <a:rPr lang="en-US" sz="2800" dirty="0">
                <a:latin typeface="Freestyle Script" panose="030804020302050B0404" pitchFamily="66" charset="77"/>
              </a:rPr>
              <a:t>Greetings to the women of </a:t>
            </a:r>
          </a:p>
          <a:p>
            <a:pPr algn="ctr"/>
            <a:r>
              <a:rPr lang="en-US" sz="2800" dirty="0">
                <a:latin typeface="Freestyle Script" panose="030804020302050B0404" pitchFamily="66" charset="77"/>
              </a:rPr>
              <a:t>Texas Hobby Unit Kairos Inside #35!</a:t>
            </a:r>
          </a:p>
          <a:p>
            <a:pPr algn="ctr"/>
            <a:endParaRPr lang="en-US" dirty="0"/>
          </a:p>
        </p:txBody>
      </p:sp>
      <p:sp>
        <p:nvSpPr>
          <p:cNvPr id="8" name="TextBox 7">
            <a:extLst>
              <a:ext uri="{FF2B5EF4-FFF2-40B4-BE49-F238E27FC236}">
                <a16:creationId xmlns:a16="http://schemas.microsoft.com/office/drawing/2014/main" xmlns="" id="{09AFB903-16D6-AF4B-B5EC-FF955CDA2BCF}"/>
              </a:ext>
            </a:extLst>
          </p:cNvPr>
          <p:cNvSpPr txBox="1"/>
          <p:nvPr/>
        </p:nvSpPr>
        <p:spPr>
          <a:xfrm>
            <a:off x="1032248" y="1820337"/>
            <a:ext cx="6772596" cy="954107"/>
          </a:xfrm>
          <a:prstGeom prst="rect">
            <a:avLst/>
          </a:prstGeom>
          <a:noFill/>
        </p:spPr>
        <p:txBody>
          <a:bodyPr wrap="square" rtlCol="0">
            <a:spAutoFit/>
          </a:bodyPr>
          <a:lstStyle/>
          <a:p>
            <a:pPr algn="ctr"/>
            <a:r>
              <a:rPr lang="en-US" sz="2800" dirty="0">
                <a:latin typeface="Freestyle Script" panose="030804020302050B0404" pitchFamily="66" charset="77"/>
              </a:rPr>
              <a:t>May the men of Kairos Inside #5 at Buena Vista Correctional Center in Colorado feel the hope of new horizons and a bright future.</a:t>
            </a:r>
            <a:endParaRPr lang="en-US" dirty="0"/>
          </a:p>
        </p:txBody>
      </p:sp>
      <p:sp>
        <p:nvSpPr>
          <p:cNvPr id="9" name="TextBox 8">
            <a:extLst>
              <a:ext uri="{FF2B5EF4-FFF2-40B4-BE49-F238E27FC236}">
                <a16:creationId xmlns:a16="http://schemas.microsoft.com/office/drawing/2014/main" xmlns="" id="{2964D8F2-9ECD-794E-AFEC-16BCD0C9CD74}"/>
              </a:ext>
            </a:extLst>
          </p:cNvPr>
          <p:cNvSpPr txBox="1"/>
          <p:nvPr/>
        </p:nvSpPr>
        <p:spPr>
          <a:xfrm>
            <a:off x="953870" y="3107192"/>
            <a:ext cx="6945330" cy="584775"/>
          </a:xfrm>
          <a:prstGeom prst="rect">
            <a:avLst/>
          </a:prstGeom>
          <a:solidFill>
            <a:schemeClr val="bg1"/>
          </a:solidFill>
        </p:spPr>
        <p:txBody>
          <a:bodyPr wrap="square" rtlCol="0">
            <a:spAutoFit/>
          </a:bodyPr>
          <a:lstStyle/>
          <a:p>
            <a:pPr algn="ctr"/>
            <a:r>
              <a:rPr lang="en-US" sz="3200" dirty="0">
                <a:latin typeface="Freestyle Script" panose="030804020302050B0404" pitchFamily="66" charset="77"/>
              </a:rPr>
              <a:t>Hoping each of you find balance and peace in the river of life…</a:t>
            </a:r>
          </a:p>
        </p:txBody>
      </p:sp>
      <p:sp>
        <p:nvSpPr>
          <p:cNvPr id="10" name="TextBox 9">
            <a:extLst>
              <a:ext uri="{FF2B5EF4-FFF2-40B4-BE49-F238E27FC236}">
                <a16:creationId xmlns:a16="http://schemas.microsoft.com/office/drawing/2014/main" xmlns="" id="{F880CC31-2001-5A4E-B9EA-4A23753261BB}"/>
              </a:ext>
            </a:extLst>
          </p:cNvPr>
          <p:cNvSpPr txBox="1"/>
          <p:nvPr/>
        </p:nvSpPr>
        <p:spPr>
          <a:xfrm>
            <a:off x="9100694" y="197693"/>
            <a:ext cx="2854365" cy="2246769"/>
          </a:xfrm>
          <a:prstGeom prst="rect">
            <a:avLst/>
          </a:prstGeom>
          <a:noFill/>
        </p:spPr>
        <p:txBody>
          <a:bodyPr wrap="square" rtlCol="0">
            <a:spAutoFit/>
          </a:bodyPr>
          <a:lstStyle/>
          <a:p>
            <a:r>
              <a:rPr lang="en-US" sz="2800" dirty="0"/>
              <a:t>A generic greeting prayer is easier to work with than to identify a specific location.</a:t>
            </a:r>
          </a:p>
        </p:txBody>
      </p:sp>
      <p:cxnSp>
        <p:nvCxnSpPr>
          <p:cNvPr id="11" name="Straight Connector 10">
            <a:extLst>
              <a:ext uri="{FF2B5EF4-FFF2-40B4-BE49-F238E27FC236}">
                <a16:creationId xmlns:a16="http://schemas.microsoft.com/office/drawing/2014/main" xmlns="" id="{BFB0C384-B721-E24B-94B6-8FAB628D3B1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15A950FE-FF7B-AC47-A762-FB994B8BCE38}"/>
              </a:ext>
            </a:extLst>
          </p:cNvPr>
          <p:cNvSpPr txBox="1"/>
          <p:nvPr/>
        </p:nvSpPr>
        <p:spPr>
          <a:xfrm>
            <a:off x="1248967" y="5601052"/>
            <a:ext cx="6339155" cy="954107"/>
          </a:xfrm>
          <a:prstGeom prst="rect">
            <a:avLst/>
          </a:prstGeom>
          <a:noFill/>
        </p:spPr>
        <p:txBody>
          <a:bodyPr wrap="square" rtlCol="0">
            <a:spAutoFit/>
          </a:bodyPr>
          <a:lstStyle/>
          <a:p>
            <a:pPr algn="ctr"/>
            <a:r>
              <a:rPr lang="en-US" sz="2800" dirty="0">
                <a:latin typeface="Freestyle Script" panose="030804020302050B0404" pitchFamily="66" charset="77"/>
              </a:rPr>
              <a:t>Greetings to new Kairos Torch Participants  of </a:t>
            </a:r>
          </a:p>
          <a:p>
            <a:pPr algn="ctr"/>
            <a:r>
              <a:rPr lang="en-US" sz="2800" dirty="0" err="1">
                <a:latin typeface="Freestyle Script" panose="030804020302050B0404" pitchFamily="66" charset="77"/>
              </a:rPr>
              <a:t>Drakenstein</a:t>
            </a:r>
            <a:r>
              <a:rPr lang="en-US" sz="2800" dirty="0">
                <a:latin typeface="Freestyle Script" panose="030804020302050B0404" pitchFamily="66" charset="77"/>
              </a:rPr>
              <a:t>, Western Cape, South Africa Kairos Torch #20!</a:t>
            </a:r>
          </a:p>
        </p:txBody>
      </p:sp>
      <p:sp>
        <p:nvSpPr>
          <p:cNvPr id="2" name="Rounded Rectangle 1">
            <a:extLst>
              <a:ext uri="{FF2B5EF4-FFF2-40B4-BE49-F238E27FC236}">
                <a16:creationId xmlns:a16="http://schemas.microsoft.com/office/drawing/2014/main" xmlns="" id="{9373F112-7F73-2C44-95A5-7C1CC65598B9}"/>
              </a:ext>
            </a:extLst>
          </p:cNvPr>
          <p:cNvSpPr/>
          <p:nvPr/>
        </p:nvSpPr>
        <p:spPr>
          <a:xfrm>
            <a:off x="822961" y="2939143"/>
            <a:ext cx="7194552" cy="10319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Tree>
    <p:extLst>
      <p:ext uri="{BB962C8B-B14F-4D97-AF65-F5344CB8AC3E}">
        <p14:creationId xmlns:p14="http://schemas.microsoft.com/office/powerpoint/2010/main" val="1659154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55FC8B4F-0589-694E-AC85-A0B53E283756}"/>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2E79DF1B-C1D5-6A41-913C-B74A4658C004}"/>
              </a:ext>
            </a:extLst>
          </p:cNvPr>
          <p:cNvPicPr>
            <a:picLocks noChangeAspect="1"/>
          </p:cNvPicPr>
          <p:nvPr/>
        </p:nvPicPr>
        <p:blipFill>
          <a:blip r:embed="rId2"/>
          <a:stretch>
            <a:fillRect/>
          </a:stretch>
        </p:blipFill>
        <p:spPr>
          <a:xfrm>
            <a:off x="2206229" y="1813235"/>
            <a:ext cx="4429377" cy="2526897"/>
          </a:xfrm>
          <a:prstGeom prst="rect">
            <a:avLst/>
          </a:prstGeom>
          <a:ln w="19050">
            <a:solidFill>
              <a:schemeClr val="tx1"/>
            </a:solidFill>
          </a:ln>
        </p:spPr>
      </p:pic>
      <p:sp>
        <p:nvSpPr>
          <p:cNvPr id="12" name="TextBox 11">
            <a:extLst>
              <a:ext uri="{FF2B5EF4-FFF2-40B4-BE49-F238E27FC236}">
                <a16:creationId xmlns:a16="http://schemas.microsoft.com/office/drawing/2014/main" xmlns="" id="{4758A869-D6F8-2D4C-BA9C-2D5B30C4A3D8}"/>
              </a:ext>
            </a:extLst>
          </p:cNvPr>
          <p:cNvSpPr txBox="1"/>
          <p:nvPr/>
        </p:nvSpPr>
        <p:spPr>
          <a:xfrm>
            <a:off x="9088933" y="193639"/>
            <a:ext cx="2854365" cy="1815882"/>
          </a:xfrm>
          <a:prstGeom prst="rect">
            <a:avLst/>
          </a:prstGeom>
          <a:noFill/>
        </p:spPr>
        <p:txBody>
          <a:bodyPr wrap="square" rtlCol="0">
            <a:spAutoFit/>
          </a:bodyPr>
          <a:lstStyle/>
          <a:p>
            <a:r>
              <a:rPr lang="en-US" sz="2800" dirty="0"/>
              <a:t>Insert the greeting or prayer in your rectangle near the picture.</a:t>
            </a:r>
          </a:p>
        </p:txBody>
      </p:sp>
      <p:sp>
        <p:nvSpPr>
          <p:cNvPr id="8" name="TextBox 7">
            <a:extLst>
              <a:ext uri="{FF2B5EF4-FFF2-40B4-BE49-F238E27FC236}">
                <a16:creationId xmlns:a16="http://schemas.microsoft.com/office/drawing/2014/main" xmlns="" id="{86AD75DE-84CB-7A4C-BA19-8D1CEFD07D7F}"/>
              </a:ext>
            </a:extLst>
          </p:cNvPr>
          <p:cNvSpPr txBox="1"/>
          <p:nvPr/>
        </p:nvSpPr>
        <p:spPr>
          <a:xfrm>
            <a:off x="943349" y="703623"/>
            <a:ext cx="6945330" cy="584775"/>
          </a:xfrm>
          <a:prstGeom prst="rect">
            <a:avLst/>
          </a:prstGeom>
          <a:solidFill>
            <a:schemeClr val="bg1"/>
          </a:solidFill>
        </p:spPr>
        <p:txBody>
          <a:bodyPr wrap="square" rtlCol="0">
            <a:spAutoFit/>
          </a:bodyPr>
          <a:lstStyle/>
          <a:p>
            <a:pPr algn="ctr"/>
            <a:r>
              <a:rPr lang="en-US" sz="3200" dirty="0">
                <a:latin typeface="Freestyle Script" panose="030804020302050B0404" pitchFamily="66" charset="77"/>
              </a:rPr>
              <a:t>Hoping each of you find balance and peace in the river of life…</a:t>
            </a:r>
          </a:p>
        </p:txBody>
      </p:sp>
      <p:sp>
        <p:nvSpPr>
          <p:cNvPr id="9" name="Rectangle 8">
            <a:extLst>
              <a:ext uri="{FF2B5EF4-FFF2-40B4-BE49-F238E27FC236}">
                <a16:creationId xmlns:a16="http://schemas.microsoft.com/office/drawing/2014/main" xmlns="" id="{736E8A33-E2A1-914A-81D3-3798B553E49A}"/>
              </a:ext>
            </a:extLst>
          </p:cNvPr>
          <p:cNvSpPr/>
          <p:nvPr/>
        </p:nvSpPr>
        <p:spPr>
          <a:xfrm>
            <a:off x="213795" y="209550"/>
            <a:ext cx="8512702" cy="639953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1998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C95995D-FB30-6C4D-92B2-B9E306FCCD27}"/>
              </a:ext>
            </a:extLst>
          </p:cNvPr>
          <p:cNvSpPr txBox="1"/>
          <p:nvPr/>
        </p:nvSpPr>
        <p:spPr>
          <a:xfrm>
            <a:off x="1395347" y="5048531"/>
            <a:ext cx="6061753" cy="1323439"/>
          </a:xfrm>
          <a:prstGeom prst="rect">
            <a:avLst/>
          </a:prstGeom>
          <a:noFill/>
          <a:ln w="3175">
            <a:solidFill>
              <a:schemeClr val="tx1"/>
            </a:solidFill>
          </a:ln>
        </p:spPr>
        <p:txBody>
          <a:bodyPr wrap="square" rtlCol="0">
            <a:spAutoFit/>
          </a:bodyPr>
          <a:lstStyle/>
          <a:p>
            <a:pPr algn="ctr"/>
            <a:endParaRPr lang="en-US" sz="1600" dirty="0">
              <a:solidFill>
                <a:schemeClr val="tx1">
                  <a:lumMod val="50000"/>
                  <a:lumOff val="50000"/>
                </a:schemeClr>
              </a:solidFill>
            </a:endParaRPr>
          </a:p>
          <a:p>
            <a:pPr algn="ctr"/>
            <a:r>
              <a:rPr lang="en-US" sz="2400" dirty="0">
                <a:solidFill>
                  <a:schemeClr val="tx1">
                    <a:lumMod val="50000"/>
                    <a:lumOff val="50000"/>
                  </a:schemeClr>
                </a:solidFill>
              </a:rPr>
              <a:t>Please do not write inside of this rectangle, or outside of the larger rectangle.</a:t>
            </a:r>
          </a:p>
          <a:p>
            <a:pPr algn="ctr"/>
            <a:endParaRPr lang="en-US" sz="1600" dirty="0">
              <a:solidFill>
                <a:schemeClr val="tx1">
                  <a:lumMod val="50000"/>
                  <a:lumOff val="50000"/>
                </a:schemeClr>
              </a:solidFill>
            </a:endParaRPr>
          </a:p>
        </p:txBody>
      </p:sp>
      <p:sp>
        <p:nvSpPr>
          <p:cNvPr id="7" name="TextBox 6">
            <a:extLst>
              <a:ext uri="{FF2B5EF4-FFF2-40B4-BE49-F238E27FC236}">
                <a16:creationId xmlns:a16="http://schemas.microsoft.com/office/drawing/2014/main" xmlns="" id="{ED6ADD16-A7C8-F54B-B2F0-9358C39D454D}"/>
              </a:ext>
            </a:extLst>
          </p:cNvPr>
          <p:cNvSpPr txBox="1"/>
          <p:nvPr/>
        </p:nvSpPr>
        <p:spPr>
          <a:xfrm>
            <a:off x="953559" y="692777"/>
            <a:ext cx="6945330" cy="584775"/>
          </a:xfrm>
          <a:prstGeom prst="rect">
            <a:avLst/>
          </a:prstGeom>
          <a:solidFill>
            <a:schemeClr val="bg1"/>
          </a:solidFill>
        </p:spPr>
        <p:txBody>
          <a:bodyPr wrap="square" rtlCol="0">
            <a:spAutoFit/>
          </a:bodyPr>
          <a:lstStyle/>
          <a:p>
            <a:pPr algn="ctr"/>
            <a:r>
              <a:rPr lang="en-US" sz="3200" dirty="0">
                <a:latin typeface="Freestyle Script" panose="030804020302050B0404" pitchFamily="66" charset="77"/>
              </a:rPr>
              <a:t>Hoping each of you find balance and peace in the river of life…</a:t>
            </a:r>
          </a:p>
        </p:txBody>
      </p:sp>
      <p:pic>
        <p:nvPicPr>
          <p:cNvPr id="6" name="Picture 5">
            <a:extLst>
              <a:ext uri="{FF2B5EF4-FFF2-40B4-BE49-F238E27FC236}">
                <a16:creationId xmlns:a16="http://schemas.microsoft.com/office/drawing/2014/main" xmlns="" id="{938B6B04-9704-6045-96C1-8A2EDC51E768}"/>
              </a:ext>
            </a:extLst>
          </p:cNvPr>
          <p:cNvPicPr>
            <a:picLocks noChangeAspect="1"/>
          </p:cNvPicPr>
          <p:nvPr/>
        </p:nvPicPr>
        <p:blipFill>
          <a:blip r:embed="rId2"/>
          <a:stretch>
            <a:fillRect/>
          </a:stretch>
        </p:blipFill>
        <p:spPr>
          <a:xfrm>
            <a:off x="2206229" y="1826298"/>
            <a:ext cx="4429377" cy="2526897"/>
          </a:xfrm>
          <a:prstGeom prst="rect">
            <a:avLst/>
          </a:prstGeom>
          <a:ln w="19050">
            <a:solidFill>
              <a:schemeClr val="tx1"/>
            </a:solidFill>
          </a:ln>
        </p:spPr>
      </p:pic>
      <p:sp>
        <p:nvSpPr>
          <p:cNvPr id="9" name="TextBox 8">
            <a:extLst>
              <a:ext uri="{FF2B5EF4-FFF2-40B4-BE49-F238E27FC236}">
                <a16:creationId xmlns:a16="http://schemas.microsoft.com/office/drawing/2014/main" xmlns="" id="{B80D9AD9-58E9-A14A-8285-571F3AF15276}"/>
              </a:ext>
            </a:extLst>
          </p:cNvPr>
          <p:cNvSpPr txBox="1"/>
          <p:nvPr/>
        </p:nvSpPr>
        <p:spPr>
          <a:xfrm>
            <a:off x="9101480" y="190500"/>
            <a:ext cx="2854365" cy="5693866"/>
          </a:xfrm>
          <a:prstGeom prst="rect">
            <a:avLst/>
          </a:prstGeom>
          <a:noFill/>
        </p:spPr>
        <p:txBody>
          <a:bodyPr wrap="square" rtlCol="0">
            <a:spAutoFit/>
          </a:bodyPr>
          <a:lstStyle/>
          <a:p>
            <a:r>
              <a:rPr lang="en-US" sz="2800" dirty="0"/>
              <a:t>Insert a text box and include instructions not to sign or write inside of it or outside of the larger rectangle.  Export the slide to a .jpg and print it.  Then distribute it for signatures and messages of hope.</a:t>
            </a:r>
          </a:p>
        </p:txBody>
      </p:sp>
      <p:cxnSp>
        <p:nvCxnSpPr>
          <p:cNvPr id="11" name="Straight Connector 10">
            <a:extLst>
              <a:ext uri="{FF2B5EF4-FFF2-40B4-BE49-F238E27FC236}">
                <a16:creationId xmlns:a16="http://schemas.microsoft.com/office/drawing/2014/main" xmlns="" id="{CC15FE2D-D7F8-F640-A0D9-29760E316595}"/>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383EF80F-E7E0-1149-AC97-271128C841FE}"/>
              </a:ext>
            </a:extLst>
          </p:cNvPr>
          <p:cNvSpPr/>
          <p:nvPr/>
        </p:nvSpPr>
        <p:spPr>
          <a:xfrm>
            <a:off x="213795" y="209550"/>
            <a:ext cx="8512702" cy="639953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040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A9072D1C-863E-3D4A-8C56-A4F176A6E96C}"/>
              </a:ext>
            </a:extLst>
          </p:cNvPr>
          <p:cNvSpPr/>
          <p:nvPr/>
        </p:nvSpPr>
        <p:spPr>
          <a:xfrm>
            <a:off x="6616557" y="1356189"/>
            <a:ext cx="1890445" cy="326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64C8E006-F7C2-F841-B43C-3EE06F695E90}"/>
              </a:ext>
            </a:extLst>
          </p:cNvPr>
          <p:cNvSpPr/>
          <p:nvPr/>
        </p:nvSpPr>
        <p:spPr>
          <a:xfrm>
            <a:off x="339049" y="1356189"/>
            <a:ext cx="1387010" cy="326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3D9BE7F2-BB2E-E047-9FEF-D5932C546121}"/>
              </a:ext>
            </a:extLst>
          </p:cNvPr>
          <p:cNvSpPr/>
          <p:nvPr/>
        </p:nvSpPr>
        <p:spPr>
          <a:xfrm rot="5400000">
            <a:off x="3365644" y="1596778"/>
            <a:ext cx="1662700" cy="7715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81D64CAA-A297-9946-B4BC-A995700CE987}"/>
              </a:ext>
            </a:extLst>
          </p:cNvPr>
          <p:cNvSpPr/>
          <p:nvPr/>
        </p:nvSpPr>
        <p:spPr>
          <a:xfrm>
            <a:off x="1345473" y="5055325"/>
            <a:ext cx="6163056" cy="1380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xmlns="" id="{FA99509A-DF8C-2F46-B36D-E237F3044BFF}"/>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xmlns="" id="{BA2B9A74-9E39-A04A-BC70-B7C4D175CE93}"/>
              </a:ext>
            </a:extLst>
          </p:cNvPr>
          <p:cNvPicPr>
            <a:picLocks noChangeAspect="1"/>
          </p:cNvPicPr>
          <p:nvPr/>
        </p:nvPicPr>
        <p:blipFill rotWithShape="1">
          <a:blip r:embed="rId3"/>
          <a:srcRect l="13655" t="1687" r="13677"/>
          <a:stretch/>
        </p:blipFill>
        <p:spPr>
          <a:xfrm>
            <a:off x="-23395" y="46681"/>
            <a:ext cx="8860536" cy="6743010"/>
          </a:xfrm>
          <a:prstGeom prst="rect">
            <a:avLst/>
          </a:prstGeom>
        </p:spPr>
      </p:pic>
      <p:sp>
        <p:nvSpPr>
          <p:cNvPr id="14" name="TextBox 13">
            <a:extLst>
              <a:ext uri="{FF2B5EF4-FFF2-40B4-BE49-F238E27FC236}">
                <a16:creationId xmlns:a16="http://schemas.microsoft.com/office/drawing/2014/main" xmlns="" id="{B619A86A-0926-6741-93EF-DE6EC8D1D872}"/>
              </a:ext>
            </a:extLst>
          </p:cNvPr>
          <p:cNvSpPr txBox="1"/>
          <p:nvPr/>
        </p:nvSpPr>
        <p:spPr>
          <a:xfrm>
            <a:off x="9101480" y="190500"/>
            <a:ext cx="2854365" cy="1815882"/>
          </a:xfrm>
          <a:prstGeom prst="rect">
            <a:avLst/>
          </a:prstGeom>
          <a:noFill/>
        </p:spPr>
        <p:txBody>
          <a:bodyPr wrap="square" rtlCol="0">
            <a:spAutoFit/>
          </a:bodyPr>
          <a:lstStyle/>
          <a:p>
            <a:r>
              <a:rPr lang="en-US" sz="2800" dirty="0"/>
              <a:t>Scan the signed .jpg as a .jpg and import it into the program.</a:t>
            </a:r>
          </a:p>
        </p:txBody>
      </p:sp>
    </p:spTree>
    <p:extLst>
      <p:ext uri="{BB962C8B-B14F-4D97-AF65-F5344CB8AC3E}">
        <p14:creationId xmlns:p14="http://schemas.microsoft.com/office/powerpoint/2010/main" val="30176585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55382F9-A36D-5443-8974-C087F14241C9}"/>
              </a:ext>
            </a:extLst>
          </p:cNvPr>
          <p:cNvPicPr>
            <a:picLocks/>
          </p:cNvPicPr>
          <p:nvPr/>
        </p:nvPicPr>
        <p:blipFill>
          <a:blip r:embed="rId3"/>
          <a:stretch>
            <a:fillRect/>
          </a:stretch>
        </p:blipFill>
        <p:spPr>
          <a:xfrm>
            <a:off x="0" y="9144"/>
            <a:ext cx="8860536" cy="6848856"/>
          </a:xfrm>
          <a:prstGeom prst="rect">
            <a:avLst/>
          </a:prstGeom>
        </p:spPr>
      </p:pic>
      <p:sp>
        <p:nvSpPr>
          <p:cNvPr id="2" name="Rectangle 1">
            <a:extLst>
              <a:ext uri="{FF2B5EF4-FFF2-40B4-BE49-F238E27FC236}">
                <a16:creationId xmlns:a16="http://schemas.microsoft.com/office/drawing/2014/main" xmlns="" id="{81D64CAA-A297-9946-B4BC-A995700CE987}"/>
              </a:ext>
            </a:extLst>
          </p:cNvPr>
          <p:cNvSpPr/>
          <p:nvPr/>
        </p:nvSpPr>
        <p:spPr>
          <a:xfrm>
            <a:off x="1319347" y="5016136"/>
            <a:ext cx="6163056" cy="138074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28575">
                <a:solidFill>
                  <a:schemeClr val="tx1"/>
                </a:solidFill>
              </a:ln>
            </a:endParaRPr>
          </a:p>
        </p:txBody>
      </p:sp>
      <p:cxnSp>
        <p:nvCxnSpPr>
          <p:cNvPr id="12" name="Straight Connector 11">
            <a:extLst>
              <a:ext uri="{FF2B5EF4-FFF2-40B4-BE49-F238E27FC236}">
                <a16:creationId xmlns:a16="http://schemas.microsoft.com/office/drawing/2014/main" xmlns="" id="{FA99509A-DF8C-2F46-B36D-E237F3044BFF}"/>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284E38-71EE-D44C-AFE7-E6F7BEF144B7}"/>
              </a:ext>
            </a:extLst>
          </p:cNvPr>
          <p:cNvSpPr txBox="1"/>
          <p:nvPr/>
        </p:nvSpPr>
        <p:spPr>
          <a:xfrm>
            <a:off x="9101480" y="190500"/>
            <a:ext cx="2854365" cy="5262979"/>
          </a:xfrm>
          <a:prstGeom prst="rect">
            <a:avLst/>
          </a:prstGeom>
          <a:noFill/>
        </p:spPr>
        <p:txBody>
          <a:bodyPr wrap="square" rtlCol="0">
            <a:spAutoFit/>
          </a:bodyPr>
          <a:lstStyle/>
          <a:p>
            <a:r>
              <a:rPr lang="en-US" sz="2800" dirty="0"/>
              <a:t>Draw a </a:t>
            </a:r>
            <a:r>
              <a:rPr lang="en-US" sz="2800" u="sng" dirty="0"/>
              <a:t>borderless</a:t>
            </a:r>
            <a:r>
              <a:rPr lang="en-US" sz="2800" dirty="0"/>
              <a:t> rectangle of the same </a:t>
            </a:r>
            <a:r>
              <a:rPr lang="en-US" sz="2800" u="sng" dirty="0"/>
              <a:t>fill</a:t>
            </a:r>
            <a:r>
              <a:rPr lang="en-US" sz="2800" dirty="0"/>
              <a:t> color as your background (white is always best) and cover the instruction rectangle completely.  A </a:t>
            </a:r>
            <a:r>
              <a:rPr lang="en-US" sz="2800" dirty="0">
                <a:solidFill>
                  <a:srgbClr val="FF0000"/>
                </a:solidFill>
              </a:rPr>
              <a:t>red</a:t>
            </a:r>
            <a:r>
              <a:rPr lang="en-US" sz="2800" dirty="0"/>
              <a:t> border is used to show the box’s location only.</a:t>
            </a:r>
          </a:p>
        </p:txBody>
      </p:sp>
    </p:spTree>
    <p:extLst>
      <p:ext uri="{BB962C8B-B14F-4D97-AF65-F5344CB8AC3E}">
        <p14:creationId xmlns:p14="http://schemas.microsoft.com/office/powerpoint/2010/main" val="3916034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1D64CAA-A297-9946-B4BC-A995700CE987}"/>
              </a:ext>
            </a:extLst>
          </p:cNvPr>
          <p:cNvSpPr/>
          <p:nvPr/>
        </p:nvSpPr>
        <p:spPr>
          <a:xfrm>
            <a:off x="1319347" y="5016136"/>
            <a:ext cx="6172200" cy="1380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28575">
                <a:solidFill>
                  <a:schemeClr val="tx1"/>
                </a:solidFill>
              </a:ln>
            </a:endParaRPr>
          </a:p>
        </p:txBody>
      </p:sp>
      <p:cxnSp>
        <p:nvCxnSpPr>
          <p:cNvPr id="12" name="Straight Connector 11">
            <a:extLst>
              <a:ext uri="{FF2B5EF4-FFF2-40B4-BE49-F238E27FC236}">
                <a16:creationId xmlns:a16="http://schemas.microsoft.com/office/drawing/2014/main" xmlns="" id="{FA99509A-DF8C-2F46-B36D-E237F3044BFF}"/>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284E38-71EE-D44C-AFE7-E6F7BEF144B7}"/>
              </a:ext>
            </a:extLst>
          </p:cNvPr>
          <p:cNvSpPr txBox="1"/>
          <p:nvPr/>
        </p:nvSpPr>
        <p:spPr>
          <a:xfrm>
            <a:off x="9095843" y="204812"/>
            <a:ext cx="2854365" cy="3108543"/>
          </a:xfrm>
          <a:prstGeom prst="rect">
            <a:avLst/>
          </a:prstGeom>
          <a:noFill/>
        </p:spPr>
        <p:txBody>
          <a:bodyPr wrap="square" rtlCol="0">
            <a:spAutoFit/>
          </a:bodyPr>
          <a:lstStyle/>
          <a:p>
            <a:r>
              <a:rPr lang="en-US" sz="2800" dirty="0"/>
              <a:t>Your slide will now look like this.  Rescan this slide to another .jpg and then import it again to your slide.</a:t>
            </a:r>
          </a:p>
        </p:txBody>
      </p:sp>
      <p:pic>
        <p:nvPicPr>
          <p:cNvPr id="6" name="Picture 5">
            <a:extLst>
              <a:ext uri="{FF2B5EF4-FFF2-40B4-BE49-F238E27FC236}">
                <a16:creationId xmlns:a16="http://schemas.microsoft.com/office/drawing/2014/main" xmlns="" id="{2DB5A641-EE46-3A4D-B34C-7F56BF106720}"/>
              </a:ext>
            </a:extLst>
          </p:cNvPr>
          <p:cNvPicPr>
            <a:picLocks/>
          </p:cNvPicPr>
          <p:nvPr/>
        </p:nvPicPr>
        <p:blipFill>
          <a:blip r:embed="rId3"/>
          <a:stretch>
            <a:fillRect/>
          </a:stretch>
        </p:blipFill>
        <p:spPr>
          <a:xfrm>
            <a:off x="0" y="9144"/>
            <a:ext cx="8860536" cy="6848856"/>
          </a:xfrm>
          <a:prstGeom prst="rect">
            <a:avLst/>
          </a:prstGeom>
        </p:spPr>
      </p:pic>
    </p:spTree>
    <p:extLst>
      <p:ext uri="{BB962C8B-B14F-4D97-AF65-F5344CB8AC3E}">
        <p14:creationId xmlns:p14="http://schemas.microsoft.com/office/powerpoint/2010/main" val="2375747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56609B43-BCB5-6547-BE6C-D4D64A6E2D76}"/>
              </a:ext>
            </a:extLst>
          </p:cNvPr>
          <p:cNvPicPr>
            <a:picLocks/>
          </p:cNvPicPr>
          <p:nvPr/>
        </p:nvPicPr>
        <p:blipFill>
          <a:blip r:embed="rId2"/>
          <a:stretch>
            <a:fillRect/>
          </a:stretch>
        </p:blipFill>
        <p:spPr>
          <a:xfrm>
            <a:off x="0" y="9144"/>
            <a:ext cx="8860536" cy="6848856"/>
          </a:xfrm>
          <a:prstGeom prst="rect">
            <a:avLst/>
          </a:prstGeom>
        </p:spPr>
      </p:pic>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101480" y="203563"/>
            <a:ext cx="2854365" cy="6124754"/>
          </a:xfrm>
          <a:prstGeom prst="rect">
            <a:avLst/>
          </a:prstGeom>
          <a:noFill/>
        </p:spPr>
        <p:txBody>
          <a:bodyPr wrap="square" rtlCol="0">
            <a:spAutoFit/>
          </a:bodyPr>
          <a:lstStyle/>
          <a:p>
            <a:r>
              <a:rPr lang="en-US" sz="2800" dirty="0"/>
              <a:t>Once you have inserted your new .jpg, create a text box over the blank space.  A </a:t>
            </a:r>
            <a:r>
              <a:rPr lang="en-US" sz="2800" dirty="0">
                <a:ln>
                  <a:solidFill>
                    <a:srgbClr val="FF0000"/>
                  </a:solidFill>
                </a:ln>
              </a:rPr>
              <a:t>red</a:t>
            </a:r>
            <a:r>
              <a:rPr lang="en-US" sz="2800" dirty="0"/>
              <a:t> border has been used and an “x” was inserted only to show the text box location.  The “no fill” setting should be used for the text box.</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3560" y="5061313"/>
            <a:ext cx="5212080" cy="369332"/>
          </a:xfrm>
          <a:prstGeom prst="rect">
            <a:avLst/>
          </a:prstGeom>
          <a:noFill/>
          <a:ln w="19050">
            <a:solidFill>
              <a:srgbClr val="FF0000"/>
            </a:solidFill>
          </a:ln>
        </p:spPr>
        <p:txBody>
          <a:bodyPr wrap="square" rtlCol="0">
            <a:spAutoFit/>
          </a:bodyPr>
          <a:lstStyle/>
          <a:p>
            <a:r>
              <a:rPr lang="en-US" dirty="0">
                <a:ln w="28575">
                  <a:solidFill>
                    <a:schemeClr val="tx1"/>
                  </a:solidFill>
                </a:ln>
              </a:rPr>
              <a:t>x</a:t>
            </a:r>
          </a:p>
        </p:txBody>
      </p:sp>
    </p:spTree>
    <p:extLst>
      <p:ext uri="{BB962C8B-B14F-4D97-AF65-F5344CB8AC3E}">
        <p14:creationId xmlns:p14="http://schemas.microsoft.com/office/powerpoint/2010/main" val="3920953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1273996" y="565083"/>
            <a:ext cx="6678202"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xmlns="" id="{881C69BD-C550-9147-9589-1213FCA78888}"/>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10A00F0D-5141-6E4F-A4DC-23891390CBC1}"/>
              </a:ext>
            </a:extLst>
          </p:cNvPr>
          <p:cNvSpPr txBox="1"/>
          <p:nvPr/>
        </p:nvSpPr>
        <p:spPr>
          <a:xfrm>
            <a:off x="1533638" y="2289178"/>
            <a:ext cx="5917915" cy="2431435"/>
          </a:xfrm>
          <a:prstGeom prst="rect">
            <a:avLst/>
          </a:prstGeom>
          <a:noFill/>
          <a:ln>
            <a:noFill/>
          </a:ln>
        </p:spPr>
        <p:txBody>
          <a:bodyPr wrap="square" rtlCol="0">
            <a:spAutoFit/>
          </a:bodyPr>
          <a:lstStyle/>
          <a:p>
            <a:pPr algn="ctr"/>
            <a:r>
              <a:rPr lang="en-US" sz="2800" dirty="0">
                <a:latin typeface="Freestyle Script" panose="030804020302050B0404" pitchFamily="66" charset="77"/>
              </a:rPr>
              <a:t>The International Kairos Community attending the</a:t>
            </a:r>
          </a:p>
          <a:p>
            <a:pPr algn="ctr"/>
            <a:r>
              <a:rPr lang="en-US" sz="2800" dirty="0">
                <a:latin typeface="Freestyle Script" panose="030804020302050B0404" pitchFamily="66" charset="77"/>
              </a:rPr>
              <a:t> 2019 Kairos Annual Conference in Orlando Florida, USA</a:t>
            </a:r>
          </a:p>
          <a:p>
            <a:pPr algn="ctr"/>
            <a:r>
              <a:rPr lang="en-US" sz="2800" dirty="0">
                <a:latin typeface="Freestyle Script" panose="030804020302050B0404" pitchFamily="66" charset="77"/>
              </a:rPr>
              <a:t> welcomes the new graduates of the</a:t>
            </a:r>
          </a:p>
          <a:p>
            <a:pPr algn="ctr"/>
            <a:r>
              <a:rPr lang="en-US" sz="2800" dirty="0">
                <a:solidFill>
                  <a:srgbClr val="FF0000"/>
                </a:solidFill>
                <a:latin typeface="Freestyle Script" panose="030804020302050B0404" pitchFamily="66" charset="77"/>
              </a:rPr>
              <a:t>Florida Union Correctional Institution Kairos Inside #88 </a:t>
            </a:r>
          </a:p>
          <a:p>
            <a:pPr algn="ctr"/>
            <a:r>
              <a:rPr lang="en-US" sz="2800" dirty="0">
                <a:latin typeface="Freestyle Script" panose="030804020302050B0404" pitchFamily="66" charset="77"/>
              </a:rPr>
              <a:t>to the International Kairos Community.</a:t>
            </a:r>
          </a:p>
          <a:p>
            <a:pPr algn="ctr"/>
            <a:endParaRPr lang="en-US" sz="1200" dirty="0">
              <a:latin typeface="Freestyle Script" panose="030804020302050B0404" pitchFamily="66" charset="77"/>
            </a:endParaRPr>
          </a:p>
        </p:txBody>
      </p:sp>
      <p:sp>
        <p:nvSpPr>
          <p:cNvPr id="9" name="TextBox 8">
            <a:extLst>
              <a:ext uri="{FF2B5EF4-FFF2-40B4-BE49-F238E27FC236}">
                <a16:creationId xmlns:a16="http://schemas.microsoft.com/office/drawing/2014/main" xmlns="" id="{54490905-A1DF-B148-AC35-EF9AA27C35D0}"/>
              </a:ext>
            </a:extLst>
          </p:cNvPr>
          <p:cNvSpPr txBox="1"/>
          <p:nvPr/>
        </p:nvSpPr>
        <p:spPr>
          <a:xfrm>
            <a:off x="9095843" y="204812"/>
            <a:ext cx="2854365" cy="6555641"/>
          </a:xfrm>
          <a:prstGeom prst="rect">
            <a:avLst/>
          </a:prstGeom>
          <a:noFill/>
        </p:spPr>
        <p:txBody>
          <a:bodyPr wrap="square" rtlCol="0">
            <a:spAutoFit/>
          </a:bodyPr>
          <a:lstStyle/>
          <a:p>
            <a:r>
              <a:rPr lang="en-US" sz="2800" dirty="0"/>
              <a:t>Using information from the Kairos </a:t>
            </a:r>
            <a:r>
              <a:rPr lang="en-US" sz="2800" dirty="0" err="1"/>
              <a:t>Kalendar</a:t>
            </a:r>
            <a:r>
              <a:rPr lang="en-US" sz="2800" dirty="0"/>
              <a:t>, create a personal message to the Participants (and perhaps the team), </a:t>
            </a:r>
            <a:r>
              <a:rPr lang="en-US" sz="2800" u="sng" dirty="0"/>
              <a:t>identifying</a:t>
            </a:r>
            <a:r>
              <a:rPr lang="en-US" sz="2800" dirty="0"/>
              <a:t> them by location, program and Weekend number.</a:t>
            </a:r>
          </a:p>
          <a:p>
            <a:r>
              <a:rPr lang="en-US" sz="2800" dirty="0"/>
              <a:t>The font will need to be legible, but small enough to allow the entire message to fit.</a:t>
            </a:r>
          </a:p>
        </p:txBody>
      </p:sp>
    </p:spTree>
    <p:extLst>
      <p:ext uri="{BB962C8B-B14F-4D97-AF65-F5344CB8AC3E}">
        <p14:creationId xmlns:p14="http://schemas.microsoft.com/office/powerpoint/2010/main" val="2665677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64298E6-FC3C-B64B-B51B-DB0841B9FEF5}"/>
              </a:ext>
            </a:extLst>
          </p:cNvPr>
          <p:cNvPicPr>
            <a:picLocks/>
          </p:cNvPicPr>
          <p:nvPr/>
        </p:nvPicPr>
        <p:blipFill>
          <a:blip r:embed="rId2"/>
          <a:stretch>
            <a:fillRect/>
          </a:stretch>
        </p:blipFill>
        <p:spPr>
          <a:xfrm>
            <a:off x="0" y="9144"/>
            <a:ext cx="8860536" cy="6848856"/>
          </a:xfrm>
          <a:prstGeom prst="rect">
            <a:avLst/>
          </a:prstGeom>
        </p:spPr>
      </p:pic>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095845" y="204391"/>
            <a:ext cx="2854365" cy="5262979"/>
          </a:xfrm>
          <a:prstGeom prst="rect">
            <a:avLst/>
          </a:prstGeom>
          <a:noFill/>
        </p:spPr>
        <p:txBody>
          <a:bodyPr wrap="square" rtlCol="0">
            <a:spAutoFit/>
          </a:bodyPr>
          <a:lstStyle/>
          <a:p>
            <a:r>
              <a:rPr lang="en-US" sz="2800" dirty="0"/>
              <a:t>Type or paste your message into the text box.  The text box will increase to accommodate what you enter.  The text box has been outlined in </a:t>
            </a:r>
            <a:r>
              <a:rPr lang="en-US" sz="2800" dirty="0">
                <a:solidFill>
                  <a:srgbClr val="FF0000"/>
                </a:solidFill>
              </a:rPr>
              <a:t>red</a:t>
            </a:r>
            <a:r>
              <a:rPr lang="en-US" sz="2800" dirty="0"/>
              <a:t> only to show the position for this presentation.</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9836" y="4941371"/>
            <a:ext cx="5212080" cy="1631216"/>
          </a:xfrm>
          <a:prstGeom prst="rect">
            <a:avLst/>
          </a:prstGeom>
          <a:noFill/>
          <a:ln w="19050">
            <a:solidFill>
              <a:srgbClr val="FF0000"/>
            </a:solidFill>
          </a:ln>
        </p:spPr>
        <p:txBody>
          <a:bodyPr wrap="square" rtlCol="0">
            <a:spAutoFit/>
          </a:bodyPr>
          <a:lstStyle/>
          <a:p>
            <a:pPr algn="ctr"/>
            <a:r>
              <a:rPr lang="en-US" sz="2000" dirty="0">
                <a:latin typeface="Freestyle Script" panose="030804020302050B0404" pitchFamily="66" charset="77"/>
              </a:rPr>
              <a:t>The International Kairos Community attending the</a:t>
            </a:r>
          </a:p>
          <a:p>
            <a:pPr algn="ctr"/>
            <a:r>
              <a:rPr lang="en-US" sz="2000" dirty="0">
                <a:latin typeface="Freestyle Script" panose="030804020302050B0404" pitchFamily="66" charset="77"/>
              </a:rPr>
              <a:t> 2019 Kairos Annual Conference in Orlando Florida, USA</a:t>
            </a:r>
          </a:p>
          <a:p>
            <a:pPr algn="ctr"/>
            <a:r>
              <a:rPr lang="en-US" sz="2000" dirty="0">
                <a:latin typeface="Freestyle Script" panose="030804020302050B0404" pitchFamily="66" charset="77"/>
              </a:rPr>
              <a:t> welcomes the new graduates of the</a:t>
            </a:r>
          </a:p>
          <a:p>
            <a:pPr algn="ctr"/>
            <a:r>
              <a:rPr lang="en-US" sz="2000" dirty="0">
                <a:latin typeface="Freestyle Script" panose="030804020302050B0404" pitchFamily="66" charset="77"/>
              </a:rPr>
              <a:t>Florida Union Correctional Institution Kairos Inside #85 </a:t>
            </a:r>
          </a:p>
          <a:p>
            <a:pPr algn="ctr"/>
            <a:r>
              <a:rPr lang="en-US" sz="2000" dirty="0">
                <a:latin typeface="Freestyle Script" panose="030804020302050B0404" pitchFamily="66" charset="77"/>
              </a:rPr>
              <a:t>to the International Kairos Community.</a:t>
            </a:r>
          </a:p>
        </p:txBody>
      </p:sp>
    </p:spTree>
    <p:extLst>
      <p:ext uri="{BB962C8B-B14F-4D97-AF65-F5344CB8AC3E}">
        <p14:creationId xmlns:p14="http://schemas.microsoft.com/office/powerpoint/2010/main" val="3560246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64298E6-FC3C-B64B-B51B-DB0841B9FEF5}"/>
              </a:ext>
            </a:extLst>
          </p:cNvPr>
          <p:cNvPicPr>
            <a:picLocks noChangeAspect="1"/>
          </p:cNvPicPr>
          <p:nvPr/>
        </p:nvPicPr>
        <p:blipFill>
          <a:blip r:embed="rId3"/>
          <a:stretch>
            <a:fillRect/>
          </a:stretch>
        </p:blipFill>
        <p:spPr>
          <a:xfrm>
            <a:off x="25251" y="12700"/>
            <a:ext cx="8826500" cy="6845300"/>
          </a:xfrm>
          <a:prstGeom prst="rect">
            <a:avLst/>
          </a:prstGeom>
        </p:spPr>
      </p:pic>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095845" y="204391"/>
            <a:ext cx="2854365" cy="1815882"/>
          </a:xfrm>
          <a:prstGeom prst="rect">
            <a:avLst/>
          </a:prstGeom>
          <a:noFill/>
        </p:spPr>
        <p:txBody>
          <a:bodyPr wrap="square" rtlCol="0">
            <a:spAutoFit/>
          </a:bodyPr>
          <a:lstStyle/>
          <a:p>
            <a:r>
              <a:rPr lang="en-US" sz="2800" dirty="0"/>
              <a:t>When everything is as you want it, save the document.</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3560" y="4943103"/>
            <a:ext cx="5212080" cy="1631216"/>
          </a:xfrm>
          <a:prstGeom prst="rect">
            <a:avLst/>
          </a:prstGeom>
          <a:noFill/>
          <a:ln w="19050">
            <a:solidFill>
              <a:srgbClr val="FF0000"/>
            </a:solidFill>
          </a:ln>
        </p:spPr>
        <p:txBody>
          <a:bodyPr wrap="square" rtlCol="0">
            <a:spAutoFit/>
          </a:bodyPr>
          <a:lstStyle/>
          <a:p>
            <a:pPr algn="ctr"/>
            <a:r>
              <a:rPr lang="en-US" sz="2000" dirty="0">
                <a:latin typeface="Freestyle Script" panose="030804020302050B0404" pitchFamily="66" charset="77"/>
              </a:rPr>
              <a:t>The International Kairos Community attending the</a:t>
            </a:r>
          </a:p>
          <a:p>
            <a:pPr algn="ctr"/>
            <a:r>
              <a:rPr lang="en-US" sz="2000" dirty="0">
                <a:latin typeface="Freestyle Script" panose="030804020302050B0404" pitchFamily="66" charset="77"/>
              </a:rPr>
              <a:t> 2019 Kairos Annual Conference in Orlando Florida, USA</a:t>
            </a:r>
          </a:p>
          <a:p>
            <a:pPr algn="ctr"/>
            <a:r>
              <a:rPr lang="en-US" sz="2000" dirty="0">
                <a:latin typeface="Freestyle Script" panose="030804020302050B0404" pitchFamily="66" charset="77"/>
              </a:rPr>
              <a:t> welcomes the new graduates of the</a:t>
            </a:r>
          </a:p>
          <a:p>
            <a:pPr algn="ctr"/>
            <a:r>
              <a:rPr lang="en-US" sz="2000" dirty="0">
                <a:latin typeface="Freestyle Script" panose="030804020302050B0404" pitchFamily="66" charset="77"/>
              </a:rPr>
              <a:t>Florida Union Correctional Institution Kairos Inside #85 </a:t>
            </a:r>
          </a:p>
          <a:p>
            <a:pPr algn="ctr"/>
            <a:r>
              <a:rPr lang="en-US" sz="2000" dirty="0">
                <a:latin typeface="Freestyle Script" panose="030804020302050B0404" pitchFamily="66" charset="77"/>
              </a:rPr>
              <a:t>to the International Kairos Community.</a:t>
            </a:r>
          </a:p>
        </p:txBody>
      </p:sp>
    </p:spTree>
    <p:extLst>
      <p:ext uri="{BB962C8B-B14F-4D97-AF65-F5344CB8AC3E}">
        <p14:creationId xmlns:p14="http://schemas.microsoft.com/office/powerpoint/2010/main" val="2343754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CEE2867-B658-A943-A44B-AF779A8CA491}"/>
              </a:ext>
            </a:extLst>
          </p:cNvPr>
          <p:cNvPicPr>
            <a:picLocks noChangeAspect="1"/>
          </p:cNvPicPr>
          <p:nvPr/>
        </p:nvPicPr>
        <p:blipFill>
          <a:blip r:embed="rId3"/>
          <a:stretch>
            <a:fillRect/>
          </a:stretch>
        </p:blipFill>
        <p:spPr>
          <a:xfrm>
            <a:off x="1" y="-1"/>
            <a:ext cx="2914148" cy="6858001"/>
          </a:xfrm>
          <a:prstGeom prst="rect">
            <a:avLst/>
          </a:prstGeom>
        </p:spPr>
      </p:pic>
      <p:sp>
        <p:nvSpPr>
          <p:cNvPr id="6" name="TextBox 5">
            <a:extLst>
              <a:ext uri="{FF2B5EF4-FFF2-40B4-BE49-F238E27FC236}">
                <a16:creationId xmlns:a16="http://schemas.microsoft.com/office/drawing/2014/main" xmlns="" id="{979D5916-14C1-8146-B13E-23185A1787DD}"/>
              </a:ext>
            </a:extLst>
          </p:cNvPr>
          <p:cNvSpPr txBox="1"/>
          <p:nvPr/>
        </p:nvSpPr>
        <p:spPr>
          <a:xfrm>
            <a:off x="2444158" y="1734301"/>
            <a:ext cx="9361084" cy="3477875"/>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WHAT IS AGAPE IN KAIROS?</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reflections from Kairos Program Manuals</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7660109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64298E6-FC3C-B64B-B51B-DB0841B9FEF5}"/>
              </a:ext>
            </a:extLst>
          </p:cNvPr>
          <p:cNvPicPr>
            <a:picLocks noChangeAspect="1"/>
          </p:cNvPicPr>
          <p:nvPr/>
        </p:nvPicPr>
        <p:blipFill>
          <a:blip r:embed="rId2"/>
          <a:stretch>
            <a:fillRect/>
          </a:stretch>
        </p:blipFill>
        <p:spPr>
          <a:xfrm>
            <a:off x="25251" y="33383"/>
            <a:ext cx="8826500" cy="6845300"/>
          </a:xfrm>
          <a:prstGeom prst="rect">
            <a:avLst/>
          </a:prstGeom>
        </p:spPr>
      </p:pic>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004404" y="204391"/>
            <a:ext cx="3026487" cy="6124754"/>
          </a:xfrm>
          <a:prstGeom prst="rect">
            <a:avLst/>
          </a:prstGeom>
          <a:noFill/>
        </p:spPr>
        <p:txBody>
          <a:bodyPr wrap="square" rtlCol="0">
            <a:spAutoFit/>
          </a:bodyPr>
          <a:lstStyle/>
          <a:p>
            <a:r>
              <a:rPr lang="en-US" sz="2800" dirty="0"/>
              <a:t>Your slide will look like this.  Export again as a .jpg.  Open the .jpg and convert it to a .pdf in either Preview or some other Photo program.   Then attach it to an email and send it to the Agape Email address for the Weekend from the Kairos </a:t>
            </a:r>
            <a:r>
              <a:rPr lang="en-US" sz="2800" dirty="0" err="1"/>
              <a:t>Kalendar</a:t>
            </a:r>
            <a:r>
              <a:rPr lang="en-US" sz="2800" dirty="0"/>
              <a:t>.</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3560" y="4963885"/>
            <a:ext cx="5212080" cy="1631216"/>
          </a:xfrm>
          <a:prstGeom prst="rect">
            <a:avLst/>
          </a:prstGeom>
          <a:noFill/>
          <a:ln w="19050">
            <a:noFill/>
          </a:ln>
        </p:spPr>
        <p:txBody>
          <a:bodyPr wrap="square" rtlCol="0">
            <a:spAutoFit/>
          </a:bodyPr>
          <a:lstStyle/>
          <a:p>
            <a:pPr algn="ctr"/>
            <a:r>
              <a:rPr lang="en-US" sz="2000" dirty="0">
                <a:latin typeface="Freestyle Script" panose="030804020302050B0404" pitchFamily="66" charset="77"/>
              </a:rPr>
              <a:t>The International Kairos Community attending the</a:t>
            </a:r>
          </a:p>
          <a:p>
            <a:pPr algn="ctr"/>
            <a:r>
              <a:rPr lang="en-US" sz="2000" dirty="0">
                <a:latin typeface="Freestyle Script" panose="030804020302050B0404" pitchFamily="66" charset="77"/>
              </a:rPr>
              <a:t> 2019 Kairos Annual Conference in Orlando Florida, USA</a:t>
            </a:r>
          </a:p>
          <a:p>
            <a:pPr algn="ctr"/>
            <a:r>
              <a:rPr lang="en-US" sz="2000" dirty="0">
                <a:latin typeface="Freestyle Script" panose="030804020302050B0404" pitchFamily="66" charset="77"/>
              </a:rPr>
              <a:t> welcomes the new graduates of the</a:t>
            </a:r>
          </a:p>
          <a:p>
            <a:pPr algn="ctr"/>
            <a:r>
              <a:rPr lang="en-US" sz="2000" dirty="0">
                <a:latin typeface="Freestyle Script" panose="030804020302050B0404" pitchFamily="66" charset="77"/>
              </a:rPr>
              <a:t>Florida Union Correctional Institution Kairos Inside #85 </a:t>
            </a:r>
          </a:p>
          <a:p>
            <a:pPr algn="ctr"/>
            <a:r>
              <a:rPr lang="en-US" sz="2000" dirty="0">
                <a:latin typeface="Freestyle Script" panose="030804020302050B0404" pitchFamily="66" charset="77"/>
              </a:rPr>
              <a:t>to the International Kairos Community.</a:t>
            </a:r>
          </a:p>
        </p:txBody>
      </p:sp>
    </p:spTree>
    <p:extLst>
      <p:ext uri="{BB962C8B-B14F-4D97-AF65-F5344CB8AC3E}">
        <p14:creationId xmlns:p14="http://schemas.microsoft.com/office/powerpoint/2010/main" val="834343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64298E6-FC3C-B64B-B51B-DB0841B9FEF5}"/>
              </a:ext>
            </a:extLst>
          </p:cNvPr>
          <p:cNvPicPr>
            <a:picLocks noChangeAspect="1"/>
          </p:cNvPicPr>
          <p:nvPr/>
        </p:nvPicPr>
        <p:blipFill>
          <a:blip r:embed="rId2"/>
          <a:stretch>
            <a:fillRect/>
          </a:stretch>
        </p:blipFill>
        <p:spPr>
          <a:xfrm>
            <a:off x="25251" y="33383"/>
            <a:ext cx="8826500" cy="6845300"/>
          </a:xfrm>
          <a:prstGeom prst="rect">
            <a:avLst/>
          </a:prstGeom>
        </p:spPr>
      </p:pic>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000310" y="204391"/>
            <a:ext cx="3043646" cy="3970318"/>
          </a:xfrm>
          <a:prstGeom prst="rect">
            <a:avLst/>
          </a:prstGeom>
          <a:noFill/>
        </p:spPr>
        <p:txBody>
          <a:bodyPr wrap="square" rtlCol="0">
            <a:spAutoFit/>
          </a:bodyPr>
          <a:lstStyle/>
          <a:p>
            <a:r>
              <a:rPr lang="en-US" sz="2800" dirty="0"/>
              <a:t>When the Agape Leader/Coordinator receives the email, they can print it out and set printer so that the .pdf will fill an entire sheet of paper, either  US Letter or A4.  </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3560" y="4963885"/>
            <a:ext cx="5212080" cy="1631216"/>
          </a:xfrm>
          <a:prstGeom prst="rect">
            <a:avLst/>
          </a:prstGeom>
          <a:noFill/>
          <a:ln w="19050">
            <a:noFill/>
          </a:ln>
        </p:spPr>
        <p:txBody>
          <a:bodyPr wrap="square" rtlCol="0">
            <a:spAutoFit/>
          </a:bodyPr>
          <a:lstStyle/>
          <a:p>
            <a:pPr algn="ctr"/>
            <a:r>
              <a:rPr lang="en-US" sz="2000" dirty="0">
                <a:latin typeface="Freestyle Script" panose="030804020302050B0404" pitchFamily="66" charset="77"/>
              </a:rPr>
              <a:t>The International Kairos Community attending the</a:t>
            </a:r>
          </a:p>
          <a:p>
            <a:pPr algn="ctr"/>
            <a:r>
              <a:rPr lang="en-US" sz="2000" dirty="0">
                <a:latin typeface="Freestyle Script" panose="030804020302050B0404" pitchFamily="66" charset="77"/>
              </a:rPr>
              <a:t> 2019 Kairos Annual Conference in Orlando Florida, USA</a:t>
            </a:r>
          </a:p>
          <a:p>
            <a:pPr algn="ctr"/>
            <a:r>
              <a:rPr lang="en-US" sz="2000" dirty="0">
                <a:latin typeface="Freestyle Script" panose="030804020302050B0404" pitchFamily="66" charset="77"/>
              </a:rPr>
              <a:t> welcomes the new graduates of the</a:t>
            </a:r>
          </a:p>
          <a:p>
            <a:pPr algn="ctr"/>
            <a:r>
              <a:rPr lang="en-US" sz="2000" dirty="0">
                <a:latin typeface="Freestyle Script" panose="030804020302050B0404" pitchFamily="66" charset="77"/>
              </a:rPr>
              <a:t>Florida Union Correctional Institution Kairos Inside #85 </a:t>
            </a:r>
          </a:p>
          <a:p>
            <a:pPr algn="ctr"/>
            <a:r>
              <a:rPr lang="en-US" sz="2000" dirty="0">
                <a:latin typeface="Freestyle Script" panose="030804020302050B0404" pitchFamily="66" charset="77"/>
              </a:rPr>
              <a:t>to the International Kairos Community.</a:t>
            </a:r>
          </a:p>
        </p:txBody>
      </p:sp>
    </p:spTree>
    <p:extLst>
      <p:ext uri="{BB962C8B-B14F-4D97-AF65-F5344CB8AC3E}">
        <p14:creationId xmlns:p14="http://schemas.microsoft.com/office/powerpoint/2010/main" val="2144415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B0DF7C1-85A7-6A4E-BC07-E0D007772DA3}"/>
              </a:ext>
            </a:extLst>
          </p:cNvPr>
          <p:cNvSpPr/>
          <p:nvPr/>
        </p:nvSpPr>
        <p:spPr>
          <a:xfrm>
            <a:off x="677131" y="483784"/>
            <a:ext cx="7449726" cy="965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164298E6-FC3C-B64B-B51B-DB0841B9FEF5}"/>
              </a:ext>
            </a:extLst>
          </p:cNvPr>
          <p:cNvPicPr>
            <a:picLocks noChangeAspect="1"/>
          </p:cNvPicPr>
          <p:nvPr/>
        </p:nvPicPr>
        <p:blipFill>
          <a:blip r:embed="rId2"/>
          <a:stretch>
            <a:fillRect/>
          </a:stretch>
        </p:blipFill>
        <p:spPr>
          <a:xfrm>
            <a:off x="25251" y="33383"/>
            <a:ext cx="8826500" cy="6845300"/>
          </a:xfrm>
          <a:prstGeom prst="rect">
            <a:avLst/>
          </a:prstGeom>
        </p:spPr>
      </p:pic>
      <p:cxnSp>
        <p:nvCxnSpPr>
          <p:cNvPr id="7" name="Straight Connector 6">
            <a:extLst>
              <a:ext uri="{FF2B5EF4-FFF2-40B4-BE49-F238E27FC236}">
                <a16:creationId xmlns:a16="http://schemas.microsoft.com/office/drawing/2014/main" xmlns="" id="{739C547E-5882-5641-97A6-18E2AD0BCEA3}"/>
              </a:ext>
            </a:extLst>
          </p:cNvPr>
          <p:cNvCxnSpPr/>
          <p:nvPr/>
        </p:nvCxnSpPr>
        <p:spPr>
          <a:xfrm>
            <a:off x="8851751" y="-247426"/>
            <a:ext cx="0" cy="71968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5AD94200-883A-BE4E-A798-2A71943031AA}"/>
              </a:ext>
            </a:extLst>
          </p:cNvPr>
          <p:cNvSpPr txBox="1"/>
          <p:nvPr/>
        </p:nvSpPr>
        <p:spPr>
          <a:xfrm>
            <a:off x="9000310" y="204391"/>
            <a:ext cx="3043646" cy="6124754"/>
          </a:xfrm>
          <a:prstGeom prst="rect">
            <a:avLst/>
          </a:prstGeom>
          <a:noFill/>
        </p:spPr>
        <p:txBody>
          <a:bodyPr wrap="square" rtlCol="0">
            <a:spAutoFit/>
          </a:bodyPr>
          <a:lstStyle/>
          <a:p>
            <a:r>
              <a:rPr lang="en-US" sz="2800" dirty="0"/>
              <a:t>Once you have successfully scanned and sent the .pdf, your slide is ready to make changes in the text box for another unit.  Just follow the same steps, personalizing the message, using the information from the Kairos </a:t>
            </a:r>
            <a:r>
              <a:rPr lang="en-US" sz="2800" dirty="0" err="1"/>
              <a:t>Kalendar</a:t>
            </a:r>
            <a:r>
              <a:rPr lang="en-US" sz="2800" dirty="0"/>
              <a:t> and send it away.</a:t>
            </a:r>
          </a:p>
        </p:txBody>
      </p:sp>
      <p:sp>
        <p:nvSpPr>
          <p:cNvPr id="11" name="TextBox 10">
            <a:extLst>
              <a:ext uri="{FF2B5EF4-FFF2-40B4-BE49-F238E27FC236}">
                <a16:creationId xmlns:a16="http://schemas.microsoft.com/office/drawing/2014/main" xmlns="" id="{35C8BBFA-79C5-7645-A556-06563111F3EE}"/>
              </a:ext>
            </a:extLst>
          </p:cNvPr>
          <p:cNvSpPr txBox="1"/>
          <p:nvPr/>
        </p:nvSpPr>
        <p:spPr>
          <a:xfrm>
            <a:off x="1813560" y="4963885"/>
            <a:ext cx="5212080" cy="1631216"/>
          </a:xfrm>
          <a:prstGeom prst="rect">
            <a:avLst/>
          </a:prstGeom>
          <a:noFill/>
          <a:ln w="19050">
            <a:noFill/>
          </a:ln>
        </p:spPr>
        <p:txBody>
          <a:bodyPr wrap="square" rtlCol="0">
            <a:spAutoFit/>
          </a:bodyPr>
          <a:lstStyle/>
          <a:p>
            <a:pPr algn="ctr"/>
            <a:r>
              <a:rPr lang="en-US" sz="2000" dirty="0">
                <a:latin typeface="Freestyle Script" panose="030804020302050B0404" pitchFamily="66" charset="77"/>
              </a:rPr>
              <a:t>The International Kairos Community attending the</a:t>
            </a:r>
          </a:p>
          <a:p>
            <a:pPr algn="ctr"/>
            <a:r>
              <a:rPr lang="en-US" sz="2000" dirty="0">
                <a:latin typeface="Freestyle Script" panose="030804020302050B0404" pitchFamily="66" charset="77"/>
              </a:rPr>
              <a:t> 2019 Kairos Annual Conference in Orlando Florida, USA</a:t>
            </a:r>
          </a:p>
          <a:p>
            <a:pPr algn="ctr"/>
            <a:r>
              <a:rPr lang="en-US" sz="2000" dirty="0">
                <a:latin typeface="Freestyle Script" panose="030804020302050B0404" pitchFamily="66" charset="77"/>
              </a:rPr>
              <a:t> welcomes the new graduates of the</a:t>
            </a:r>
          </a:p>
          <a:p>
            <a:pPr algn="ctr"/>
            <a:r>
              <a:rPr lang="en-US" sz="2000" dirty="0">
                <a:solidFill>
                  <a:srgbClr val="FF0000"/>
                </a:solidFill>
                <a:latin typeface="Freestyle Script" panose="030804020302050B0404" pitchFamily="66" charset="77"/>
              </a:rPr>
              <a:t>(Name of institution or community) </a:t>
            </a:r>
            <a:r>
              <a:rPr lang="en-US" sz="2000" dirty="0">
                <a:latin typeface="Freestyle Script" panose="030804020302050B0404" pitchFamily="66" charset="77"/>
              </a:rPr>
              <a:t>Kairos </a:t>
            </a:r>
            <a:r>
              <a:rPr lang="en-US" sz="2000" dirty="0">
                <a:solidFill>
                  <a:srgbClr val="FF0000"/>
                </a:solidFill>
                <a:latin typeface="Freestyle Script" panose="030804020302050B0404" pitchFamily="66" charset="77"/>
              </a:rPr>
              <a:t>(program) </a:t>
            </a:r>
            <a:r>
              <a:rPr lang="en-US" sz="2000" dirty="0">
                <a:latin typeface="Freestyle Script" panose="030804020302050B0404" pitchFamily="66" charset="77"/>
              </a:rPr>
              <a:t>#</a:t>
            </a:r>
            <a:r>
              <a:rPr lang="en-US" sz="2000" dirty="0">
                <a:solidFill>
                  <a:srgbClr val="FF0000"/>
                </a:solidFill>
                <a:latin typeface="Freestyle Script" panose="030804020302050B0404" pitchFamily="66" charset="77"/>
              </a:rPr>
              <a:t>(weekend number)</a:t>
            </a:r>
            <a:r>
              <a:rPr lang="en-US" sz="2000" dirty="0">
                <a:latin typeface="Freestyle Script" panose="030804020302050B0404" pitchFamily="66" charset="77"/>
              </a:rPr>
              <a:t> </a:t>
            </a:r>
          </a:p>
          <a:p>
            <a:pPr algn="ctr"/>
            <a:r>
              <a:rPr lang="en-US" sz="2000" dirty="0">
                <a:latin typeface="Freestyle Script" panose="030804020302050B0404" pitchFamily="66" charset="77"/>
              </a:rPr>
              <a:t>to the International Kairos Community.</a:t>
            </a:r>
          </a:p>
        </p:txBody>
      </p:sp>
    </p:spTree>
    <p:extLst>
      <p:ext uri="{BB962C8B-B14F-4D97-AF65-F5344CB8AC3E}">
        <p14:creationId xmlns:p14="http://schemas.microsoft.com/office/powerpoint/2010/main" val="938195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7A67305-E78A-42EE-A74F-395488FE34E7}"/>
              </a:ext>
            </a:extLst>
          </p:cNvPr>
          <p:cNvPicPr>
            <a:picLocks noChangeAspect="1"/>
          </p:cNvPicPr>
          <p:nvPr/>
        </p:nvPicPr>
        <p:blipFill>
          <a:blip r:embed="rId3"/>
          <a:stretch>
            <a:fillRect/>
          </a:stretch>
        </p:blipFill>
        <p:spPr>
          <a:xfrm>
            <a:off x="0" y="0"/>
            <a:ext cx="2841811" cy="6858000"/>
          </a:xfrm>
          <a:prstGeom prst="rect">
            <a:avLst/>
          </a:prstGeom>
        </p:spPr>
      </p:pic>
      <p:sp>
        <p:nvSpPr>
          <p:cNvPr id="7" name="TextBox 6">
            <a:extLst>
              <a:ext uri="{FF2B5EF4-FFF2-40B4-BE49-F238E27FC236}">
                <a16:creationId xmlns:a16="http://schemas.microsoft.com/office/drawing/2014/main" xmlns="" id="{0A29B071-6B8E-E143-B4A3-81DE07C3FFA5}"/>
              </a:ext>
            </a:extLst>
          </p:cNvPr>
          <p:cNvSpPr txBox="1"/>
          <p:nvPr/>
        </p:nvSpPr>
        <p:spPr>
          <a:xfrm>
            <a:off x="2444158" y="1734301"/>
            <a:ext cx="9361084" cy="1938992"/>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ALL IN – EXCELLENCE</a:t>
            </a:r>
          </a:p>
          <a:p>
            <a:pPr algn="ctr"/>
            <a:endParaRPr lang="en-US" sz="4800" dirty="0">
              <a:ln w="12700">
                <a:solidFill>
                  <a:schemeClr val="accent1"/>
                </a:solid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solidFill>
                  <a:schemeClr val="accent1"/>
                </a:solid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5363138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86C3D4F-7659-47DF-8138-FAC2A601D8F7}"/>
              </a:ext>
            </a:extLst>
          </p:cNvPr>
          <p:cNvPicPr>
            <a:picLocks noChangeAspect="1"/>
          </p:cNvPicPr>
          <p:nvPr/>
        </p:nvPicPr>
        <p:blipFill rotWithShape="1">
          <a:blip r:embed="rId3"/>
          <a:srcRect b="6341"/>
          <a:stretch/>
        </p:blipFill>
        <p:spPr>
          <a:xfrm>
            <a:off x="7489129" y="409085"/>
            <a:ext cx="3795089" cy="1870002"/>
          </a:xfrm>
          <a:prstGeom prst="rect">
            <a:avLst/>
          </a:prstGeom>
          <a:ln w="57150">
            <a:solidFill>
              <a:srgbClr val="0070C0"/>
            </a:solidFill>
          </a:ln>
        </p:spPr>
      </p:pic>
      <p:pic>
        <p:nvPicPr>
          <p:cNvPr id="9" name="Picture 8">
            <a:extLst>
              <a:ext uri="{FF2B5EF4-FFF2-40B4-BE49-F238E27FC236}">
                <a16:creationId xmlns:a16="http://schemas.microsoft.com/office/drawing/2014/main" xmlns="" id="{5B4D517C-70CC-4761-B9A1-2AB0ED194F45}"/>
              </a:ext>
            </a:extLst>
          </p:cNvPr>
          <p:cNvPicPr>
            <a:picLocks noChangeAspect="1"/>
          </p:cNvPicPr>
          <p:nvPr/>
        </p:nvPicPr>
        <p:blipFill>
          <a:blip r:embed="rId4"/>
          <a:stretch>
            <a:fillRect/>
          </a:stretch>
        </p:blipFill>
        <p:spPr>
          <a:xfrm>
            <a:off x="6522835" y="2786597"/>
            <a:ext cx="4762913" cy="1265030"/>
          </a:xfrm>
          <a:prstGeom prst="rect">
            <a:avLst/>
          </a:prstGeom>
          <a:ln w="57150">
            <a:solidFill>
              <a:schemeClr val="accent5">
                <a:lumMod val="75000"/>
              </a:schemeClr>
            </a:solidFill>
          </a:ln>
        </p:spPr>
      </p:pic>
      <p:sp>
        <p:nvSpPr>
          <p:cNvPr id="20" name="Rectangle 19">
            <a:extLst>
              <a:ext uri="{FF2B5EF4-FFF2-40B4-BE49-F238E27FC236}">
                <a16:creationId xmlns:a16="http://schemas.microsoft.com/office/drawing/2014/main" xmlns="" id="{4E9E45CB-1741-4F93-BAAC-FABD14F8FA6C}"/>
              </a:ext>
            </a:extLst>
          </p:cNvPr>
          <p:cNvSpPr/>
          <p:nvPr/>
        </p:nvSpPr>
        <p:spPr>
          <a:xfrm>
            <a:off x="978047" y="705407"/>
            <a:ext cx="4960529" cy="646331"/>
          </a:xfrm>
          <a:prstGeom prst="rect">
            <a:avLst/>
          </a:prstGeom>
        </p:spPr>
        <p:txBody>
          <a:bodyPr wrap="square">
            <a:spAutoFit/>
          </a:bodyPr>
          <a:lstStyle/>
          <a:p>
            <a:r>
              <a:rPr lang="en-US" sz="3600" dirty="0">
                <a:ln w="12700">
                  <a:noFill/>
                  <a:prstDash val="solid"/>
                </a:ln>
                <a:solidFill>
                  <a:srgbClr val="005DAB"/>
                </a:solidFill>
                <a:latin typeface="Impact" panose="020B0806030902050204" pitchFamily="34" charset="0"/>
              </a:rPr>
              <a:t>Emailing Agape Directly</a:t>
            </a:r>
            <a:endParaRPr lang="en-US" sz="3600" dirty="0">
              <a:solidFill>
                <a:srgbClr val="005DAB"/>
              </a:solidFill>
            </a:endParaRPr>
          </a:p>
        </p:txBody>
      </p:sp>
      <p:grpSp>
        <p:nvGrpSpPr>
          <p:cNvPr id="2" name="Group 1">
            <a:extLst>
              <a:ext uri="{FF2B5EF4-FFF2-40B4-BE49-F238E27FC236}">
                <a16:creationId xmlns:a16="http://schemas.microsoft.com/office/drawing/2014/main" xmlns="" id="{51EE54BA-7E4B-D54C-BF17-9E4EA7CF11B1}"/>
              </a:ext>
            </a:extLst>
          </p:cNvPr>
          <p:cNvGrpSpPr/>
          <p:nvPr/>
        </p:nvGrpSpPr>
        <p:grpSpPr>
          <a:xfrm>
            <a:off x="4057557" y="4469812"/>
            <a:ext cx="7251060" cy="945427"/>
            <a:chOff x="4057557" y="4431712"/>
            <a:chExt cx="7251060" cy="945427"/>
          </a:xfrm>
        </p:grpSpPr>
        <p:grpSp>
          <p:nvGrpSpPr>
            <p:cNvPr id="22" name="Group 21">
              <a:extLst>
                <a:ext uri="{FF2B5EF4-FFF2-40B4-BE49-F238E27FC236}">
                  <a16:creationId xmlns:a16="http://schemas.microsoft.com/office/drawing/2014/main" xmlns="" id="{A0B03640-9AFA-4683-99D3-8D0F2DCADACD}"/>
                </a:ext>
              </a:extLst>
            </p:cNvPr>
            <p:cNvGrpSpPr/>
            <p:nvPr/>
          </p:nvGrpSpPr>
          <p:grpSpPr>
            <a:xfrm>
              <a:off x="4057557" y="4431712"/>
              <a:ext cx="7224387" cy="944486"/>
              <a:chOff x="1318197" y="4090672"/>
              <a:chExt cx="7224387" cy="944486"/>
            </a:xfrm>
          </p:grpSpPr>
          <p:pic>
            <p:nvPicPr>
              <p:cNvPr id="11" name="Picture 10">
                <a:extLst>
                  <a:ext uri="{FF2B5EF4-FFF2-40B4-BE49-F238E27FC236}">
                    <a16:creationId xmlns:a16="http://schemas.microsoft.com/office/drawing/2014/main" xmlns="" id="{7F638CDE-DEE4-46B9-B81E-54DFCE757FA3}"/>
                  </a:ext>
                </a:extLst>
              </p:cNvPr>
              <p:cNvPicPr>
                <a:picLocks noChangeAspect="1"/>
              </p:cNvPicPr>
              <p:nvPr/>
            </p:nvPicPr>
            <p:blipFill rotWithShape="1">
              <a:blip r:embed="rId5"/>
              <a:srcRect/>
              <a:stretch/>
            </p:blipFill>
            <p:spPr>
              <a:xfrm>
                <a:off x="1318198" y="4097474"/>
                <a:ext cx="7224386" cy="556308"/>
              </a:xfrm>
              <a:prstGeom prst="rect">
                <a:avLst/>
              </a:prstGeom>
            </p:spPr>
          </p:pic>
          <p:pic>
            <p:nvPicPr>
              <p:cNvPr id="13" name="Picture 12">
                <a:extLst>
                  <a:ext uri="{FF2B5EF4-FFF2-40B4-BE49-F238E27FC236}">
                    <a16:creationId xmlns:a16="http://schemas.microsoft.com/office/drawing/2014/main" xmlns="" id="{514D0FB4-6C0D-439A-928C-14B29364AD46}"/>
                  </a:ext>
                </a:extLst>
              </p:cNvPr>
              <p:cNvPicPr>
                <a:picLocks noChangeAspect="1"/>
              </p:cNvPicPr>
              <p:nvPr/>
            </p:nvPicPr>
            <p:blipFill>
              <a:blip r:embed="rId6"/>
              <a:stretch>
                <a:fillRect/>
              </a:stretch>
            </p:blipFill>
            <p:spPr>
              <a:xfrm>
                <a:off x="1344870" y="4625032"/>
                <a:ext cx="7171041" cy="152413"/>
              </a:xfrm>
              <a:prstGeom prst="rect">
                <a:avLst/>
              </a:prstGeom>
            </p:spPr>
          </p:pic>
          <p:pic>
            <p:nvPicPr>
              <p:cNvPr id="15" name="Picture 14">
                <a:extLst>
                  <a:ext uri="{FF2B5EF4-FFF2-40B4-BE49-F238E27FC236}">
                    <a16:creationId xmlns:a16="http://schemas.microsoft.com/office/drawing/2014/main" xmlns="" id="{F45BE869-871B-4C3A-BB1B-678C7E48B2EE}"/>
                  </a:ext>
                </a:extLst>
              </p:cNvPr>
              <p:cNvPicPr>
                <a:picLocks noChangeAspect="1"/>
              </p:cNvPicPr>
              <p:nvPr/>
            </p:nvPicPr>
            <p:blipFill>
              <a:blip r:embed="rId7"/>
              <a:stretch>
                <a:fillRect/>
              </a:stretch>
            </p:blipFill>
            <p:spPr>
              <a:xfrm>
                <a:off x="1318197" y="4758679"/>
                <a:ext cx="7224386" cy="137172"/>
              </a:xfrm>
              <a:prstGeom prst="rect">
                <a:avLst/>
              </a:prstGeom>
            </p:spPr>
          </p:pic>
          <p:pic>
            <p:nvPicPr>
              <p:cNvPr id="17" name="Picture 16">
                <a:extLst>
                  <a:ext uri="{FF2B5EF4-FFF2-40B4-BE49-F238E27FC236}">
                    <a16:creationId xmlns:a16="http://schemas.microsoft.com/office/drawing/2014/main" xmlns="" id="{4CCB8D1E-DCBC-4408-9F1A-214FEDBDB732}"/>
                  </a:ext>
                </a:extLst>
              </p:cNvPr>
              <p:cNvPicPr>
                <a:picLocks noChangeAspect="1"/>
              </p:cNvPicPr>
              <p:nvPr/>
            </p:nvPicPr>
            <p:blipFill>
              <a:blip r:embed="rId8"/>
              <a:stretch>
                <a:fillRect/>
              </a:stretch>
            </p:blipFill>
            <p:spPr>
              <a:xfrm>
                <a:off x="1318198" y="4897986"/>
                <a:ext cx="7224386" cy="137172"/>
              </a:xfrm>
              <a:prstGeom prst="rect">
                <a:avLst/>
              </a:prstGeom>
            </p:spPr>
          </p:pic>
          <p:pic>
            <p:nvPicPr>
              <p:cNvPr id="21" name="Picture 20">
                <a:extLst>
                  <a:ext uri="{FF2B5EF4-FFF2-40B4-BE49-F238E27FC236}">
                    <a16:creationId xmlns:a16="http://schemas.microsoft.com/office/drawing/2014/main" xmlns="" id="{1B5B81E4-CCE7-461B-9938-68034761553F}"/>
                  </a:ext>
                </a:extLst>
              </p:cNvPr>
              <p:cNvPicPr>
                <a:picLocks noChangeAspect="1"/>
              </p:cNvPicPr>
              <p:nvPr/>
            </p:nvPicPr>
            <p:blipFill rotWithShape="1">
              <a:blip r:embed="rId5"/>
              <a:srcRect/>
              <a:stretch/>
            </p:blipFill>
            <p:spPr>
              <a:xfrm>
                <a:off x="1318197" y="4090672"/>
                <a:ext cx="7224386" cy="556308"/>
              </a:xfrm>
              <a:prstGeom prst="rect">
                <a:avLst/>
              </a:prstGeom>
            </p:spPr>
          </p:pic>
        </p:grpSp>
        <p:sp>
          <p:nvSpPr>
            <p:cNvPr id="18" name="TextBox 17">
              <a:extLst>
                <a:ext uri="{FF2B5EF4-FFF2-40B4-BE49-F238E27FC236}">
                  <a16:creationId xmlns:a16="http://schemas.microsoft.com/office/drawing/2014/main" xmlns="" id="{6A52F2FA-5CA5-4ED7-AB40-F8FE233EF70E}"/>
                </a:ext>
              </a:extLst>
            </p:cNvPr>
            <p:cNvSpPr txBox="1"/>
            <p:nvPr/>
          </p:nvSpPr>
          <p:spPr>
            <a:xfrm>
              <a:off x="4084230" y="4439455"/>
              <a:ext cx="7224387" cy="937684"/>
            </a:xfrm>
            <a:prstGeom prst="rect">
              <a:avLst/>
            </a:prstGeom>
            <a:noFill/>
            <a:ln w="57150">
              <a:solidFill>
                <a:schemeClr val="accent5">
                  <a:lumMod val="75000"/>
                </a:schemeClr>
              </a:solidFill>
            </a:ln>
          </p:spPr>
          <p:txBody>
            <a:bodyPr wrap="square" rtlCol="0">
              <a:spAutoFit/>
            </a:bodyPr>
            <a:lstStyle/>
            <a:p>
              <a:endParaRPr lang="en-US" dirty="0"/>
            </a:p>
          </p:txBody>
        </p:sp>
      </p:grpSp>
      <p:sp>
        <p:nvSpPr>
          <p:cNvPr id="29" name="Arrow: Curved Right 28">
            <a:extLst>
              <a:ext uri="{FF2B5EF4-FFF2-40B4-BE49-F238E27FC236}">
                <a16:creationId xmlns:a16="http://schemas.microsoft.com/office/drawing/2014/main" xmlns="" id="{4BB4372C-12D5-4ED7-8100-572E2B33B3BD}"/>
              </a:ext>
            </a:extLst>
          </p:cNvPr>
          <p:cNvSpPr/>
          <p:nvPr/>
        </p:nvSpPr>
        <p:spPr>
          <a:xfrm rot="2439480">
            <a:off x="6418145" y="1685614"/>
            <a:ext cx="289654" cy="889781"/>
          </a:xfrm>
          <a:prstGeom prst="curvedRightArrow">
            <a:avLst>
              <a:gd name="adj1" fmla="val 25000"/>
              <a:gd name="adj2" fmla="val 50000"/>
              <a:gd name="adj3" fmla="val 2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TextBox 31">
            <a:extLst>
              <a:ext uri="{FF2B5EF4-FFF2-40B4-BE49-F238E27FC236}">
                <a16:creationId xmlns:a16="http://schemas.microsoft.com/office/drawing/2014/main" xmlns="" id="{A27EB748-446D-417D-A271-7035952E26A1}"/>
              </a:ext>
            </a:extLst>
          </p:cNvPr>
          <p:cNvSpPr txBox="1"/>
          <p:nvPr/>
        </p:nvSpPr>
        <p:spPr>
          <a:xfrm>
            <a:off x="1208971" y="5870939"/>
            <a:ext cx="10099646" cy="523220"/>
          </a:xfrm>
          <a:prstGeom prst="rect">
            <a:avLst/>
          </a:prstGeom>
          <a:noFill/>
          <a:ln w="57150">
            <a:solidFill>
              <a:schemeClr val="accent5">
                <a:lumMod val="75000"/>
              </a:schemeClr>
            </a:solidFill>
          </a:ln>
        </p:spPr>
        <p:txBody>
          <a:bodyPr wrap="square" rtlCol="0">
            <a:spAutoFit/>
          </a:bodyPr>
          <a:lstStyle/>
          <a:p>
            <a:pPr algn="ctr"/>
            <a:r>
              <a:rPr lang="en-US" sz="2800" dirty="0">
                <a:ln w="12700">
                  <a:noFill/>
                  <a:prstDash val="solid"/>
                </a:ln>
                <a:solidFill>
                  <a:srgbClr val="005DAB"/>
                </a:solidFill>
                <a:latin typeface="HP Simplified Light" panose="020B0404020204020204" pitchFamily="34" charset="0"/>
              </a:rPr>
              <a:t>Agape you made and emailed has arrived for the Weekend!</a:t>
            </a:r>
            <a:endParaRPr lang="en-US" sz="2800" dirty="0">
              <a:solidFill>
                <a:srgbClr val="005DAB"/>
              </a:solidFill>
              <a:latin typeface="HP Simplified Light" panose="020B0404020204020204" pitchFamily="34" charset="0"/>
            </a:endParaRPr>
          </a:p>
        </p:txBody>
      </p:sp>
      <p:sp>
        <p:nvSpPr>
          <p:cNvPr id="33" name="Arrow: Curved Right 32">
            <a:extLst>
              <a:ext uri="{FF2B5EF4-FFF2-40B4-BE49-F238E27FC236}">
                <a16:creationId xmlns:a16="http://schemas.microsoft.com/office/drawing/2014/main" xmlns="" id="{0A6E7240-E72E-4E94-A9B5-58A69D9D484B}"/>
              </a:ext>
            </a:extLst>
          </p:cNvPr>
          <p:cNvSpPr/>
          <p:nvPr/>
        </p:nvSpPr>
        <p:spPr>
          <a:xfrm rot="2439480">
            <a:off x="3313483" y="4791999"/>
            <a:ext cx="289654" cy="889781"/>
          </a:xfrm>
          <a:prstGeom prst="curvedRightArrow">
            <a:avLst>
              <a:gd name="adj1" fmla="val 25000"/>
              <a:gd name="adj2" fmla="val 50000"/>
              <a:gd name="adj3" fmla="val 2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row: Curved Right 33">
            <a:extLst>
              <a:ext uri="{FF2B5EF4-FFF2-40B4-BE49-F238E27FC236}">
                <a16:creationId xmlns:a16="http://schemas.microsoft.com/office/drawing/2014/main" xmlns="" id="{B48EE9F2-8BCB-49F8-B5AA-010D6B0DF3D5}"/>
              </a:ext>
            </a:extLst>
          </p:cNvPr>
          <p:cNvSpPr/>
          <p:nvPr/>
        </p:nvSpPr>
        <p:spPr>
          <a:xfrm rot="2488494">
            <a:off x="5388938" y="3328550"/>
            <a:ext cx="292608" cy="886968"/>
          </a:xfrm>
          <a:prstGeom prst="curvedRightArrow">
            <a:avLst>
              <a:gd name="adj1" fmla="val 25000"/>
              <a:gd name="adj2" fmla="val 50000"/>
              <a:gd name="adj3" fmla="val 366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30132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4E9E45CB-1741-4F93-BAAC-FABD14F8FA6C}"/>
              </a:ext>
            </a:extLst>
          </p:cNvPr>
          <p:cNvSpPr/>
          <p:nvPr/>
        </p:nvSpPr>
        <p:spPr>
          <a:xfrm>
            <a:off x="1010641" y="662359"/>
            <a:ext cx="4960529" cy="1754326"/>
          </a:xfrm>
          <a:prstGeom prst="rect">
            <a:avLst/>
          </a:prstGeom>
        </p:spPr>
        <p:txBody>
          <a:bodyPr wrap="square">
            <a:spAutoFit/>
          </a:bodyPr>
          <a:lstStyle/>
          <a:p>
            <a:r>
              <a:rPr lang="en-US" sz="3600" dirty="0">
                <a:ln w="12700">
                  <a:noFill/>
                  <a:prstDash val="solid"/>
                </a:ln>
                <a:solidFill>
                  <a:srgbClr val="005DAB"/>
                </a:solidFill>
                <a:latin typeface="Impact" panose="020B0806030902050204" pitchFamily="34" charset="0"/>
              </a:rPr>
              <a:t>Agape for Weekends “Where We Serve”</a:t>
            </a:r>
          </a:p>
          <a:p>
            <a:r>
              <a:rPr lang="en-US" sz="3600" dirty="0">
                <a:ln w="12700">
                  <a:noFill/>
                  <a:prstDash val="solid"/>
                </a:ln>
                <a:solidFill>
                  <a:srgbClr val="005DAB"/>
                </a:solidFill>
                <a:latin typeface="Impact" panose="020B0806030902050204" pitchFamily="34" charset="0"/>
              </a:rPr>
              <a:t>Drop In or Gather Up</a:t>
            </a:r>
            <a:endParaRPr lang="en-US" sz="3600" dirty="0">
              <a:solidFill>
                <a:srgbClr val="005DAB"/>
              </a:solidFill>
            </a:endParaRPr>
          </a:p>
        </p:txBody>
      </p:sp>
      <p:sp>
        <p:nvSpPr>
          <p:cNvPr id="29" name="Arrow: Curved Right 28">
            <a:extLst>
              <a:ext uri="{FF2B5EF4-FFF2-40B4-BE49-F238E27FC236}">
                <a16:creationId xmlns:a16="http://schemas.microsoft.com/office/drawing/2014/main" xmlns="" id="{4BB4372C-12D5-4ED7-8100-572E2B33B3BD}"/>
              </a:ext>
            </a:extLst>
          </p:cNvPr>
          <p:cNvSpPr/>
          <p:nvPr/>
        </p:nvSpPr>
        <p:spPr>
          <a:xfrm rot="1912983">
            <a:off x="6959056" y="2044108"/>
            <a:ext cx="289654" cy="889781"/>
          </a:xfrm>
          <a:prstGeom prst="curvedRightArrow">
            <a:avLst>
              <a:gd name="adj1" fmla="val 25000"/>
              <a:gd name="adj2" fmla="val 50000"/>
              <a:gd name="adj3" fmla="val 2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Arrow: Curved Right 32">
            <a:extLst>
              <a:ext uri="{FF2B5EF4-FFF2-40B4-BE49-F238E27FC236}">
                <a16:creationId xmlns:a16="http://schemas.microsoft.com/office/drawing/2014/main" xmlns="" id="{0A6E7240-E72E-4E94-A9B5-58A69D9D484B}"/>
              </a:ext>
            </a:extLst>
          </p:cNvPr>
          <p:cNvSpPr/>
          <p:nvPr/>
        </p:nvSpPr>
        <p:spPr>
          <a:xfrm rot="2439480">
            <a:off x="5936582" y="2962893"/>
            <a:ext cx="289654" cy="889781"/>
          </a:xfrm>
          <a:prstGeom prst="curvedRightArrow">
            <a:avLst>
              <a:gd name="adj1" fmla="val 25000"/>
              <a:gd name="adj2" fmla="val 50000"/>
              <a:gd name="adj3" fmla="val 2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a:extLst>
              <a:ext uri="{FF2B5EF4-FFF2-40B4-BE49-F238E27FC236}">
                <a16:creationId xmlns:a16="http://schemas.microsoft.com/office/drawing/2014/main" xmlns="" id="{496537B3-3A55-4B6E-8E03-1557599A073C}"/>
              </a:ext>
            </a:extLst>
          </p:cNvPr>
          <p:cNvPicPr>
            <a:picLocks noChangeAspect="1"/>
          </p:cNvPicPr>
          <p:nvPr/>
        </p:nvPicPr>
        <p:blipFill>
          <a:blip r:embed="rId3"/>
          <a:stretch>
            <a:fillRect/>
          </a:stretch>
        </p:blipFill>
        <p:spPr>
          <a:xfrm>
            <a:off x="7492168" y="449747"/>
            <a:ext cx="3815577" cy="2045305"/>
          </a:xfrm>
          <a:prstGeom prst="rect">
            <a:avLst/>
          </a:prstGeom>
          <a:ln w="57150">
            <a:solidFill>
              <a:srgbClr val="0070C0"/>
            </a:solidFill>
          </a:ln>
        </p:spPr>
      </p:pic>
      <p:sp>
        <p:nvSpPr>
          <p:cNvPr id="4" name="TextBox 3">
            <a:extLst>
              <a:ext uri="{FF2B5EF4-FFF2-40B4-BE49-F238E27FC236}">
                <a16:creationId xmlns:a16="http://schemas.microsoft.com/office/drawing/2014/main" xmlns="" id="{F7B50154-3F46-43A1-BEBF-91BE514ED18B}"/>
              </a:ext>
            </a:extLst>
          </p:cNvPr>
          <p:cNvSpPr txBox="1"/>
          <p:nvPr/>
        </p:nvSpPr>
        <p:spPr>
          <a:xfrm>
            <a:off x="7288403" y="2834990"/>
            <a:ext cx="4019341" cy="461665"/>
          </a:xfrm>
          <a:prstGeom prst="rect">
            <a:avLst/>
          </a:prstGeom>
          <a:noFill/>
          <a:ln w="57150">
            <a:solidFill>
              <a:schemeClr val="accent5">
                <a:lumMod val="75000"/>
              </a:schemeClr>
            </a:solidFill>
          </a:ln>
        </p:spPr>
        <p:txBody>
          <a:bodyPr wrap="square" rtlCol="0">
            <a:spAutoFit/>
          </a:bodyPr>
          <a:lstStyle/>
          <a:p>
            <a:pPr algn="ctr"/>
            <a:r>
              <a:rPr lang="en-US" sz="2400" dirty="0">
                <a:solidFill>
                  <a:srgbClr val="005DAB"/>
                </a:solidFill>
                <a:latin typeface="HP Simplified Light" panose="020B0404020204020204" pitchFamily="34" charset="0"/>
              </a:rPr>
              <a:t>Click on your state or country</a:t>
            </a:r>
          </a:p>
        </p:txBody>
      </p:sp>
      <p:sp>
        <p:nvSpPr>
          <p:cNvPr id="23" name="TextBox 22">
            <a:extLst>
              <a:ext uri="{FF2B5EF4-FFF2-40B4-BE49-F238E27FC236}">
                <a16:creationId xmlns:a16="http://schemas.microsoft.com/office/drawing/2014/main" xmlns="" id="{36B93F18-B226-4D3A-9836-195974888ABB}"/>
              </a:ext>
            </a:extLst>
          </p:cNvPr>
          <p:cNvSpPr txBox="1"/>
          <p:nvPr/>
        </p:nvSpPr>
        <p:spPr>
          <a:xfrm>
            <a:off x="687522" y="5860205"/>
            <a:ext cx="10635377" cy="523220"/>
          </a:xfrm>
          <a:prstGeom prst="rect">
            <a:avLst/>
          </a:prstGeom>
          <a:noFill/>
          <a:ln w="57150">
            <a:solidFill>
              <a:schemeClr val="accent5">
                <a:lumMod val="75000"/>
              </a:schemeClr>
            </a:solidFill>
          </a:ln>
        </p:spPr>
        <p:txBody>
          <a:bodyPr wrap="square" rtlCol="0">
            <a:spAutoFit/>
          </a:bodyPr>
          <a:lstStyle/>
          <a:p>
            <a:pPr algn="ctr"/>
            <a:r>
              <a:rPr lang="en-US" sz="2800" dirty="0">
                <a:ln w="12700">
                  <a:noFill/>
                  <a:prstDash val="solid"/>
                </a:ln>
                <a:solidFill>
                  <a:srgbClr val="005DAB"/>
                </a:solidFill>
                <a:latin typeface="HP Simplified Light" panose="020B0404020204020204" pitchFamily="34" charset="0"/>
              </a:rPr>
              <a:t>Agape emailed from you or to you has arrived for the Weekend!</a:t>
            </a:r>
            <a:endParaRPr lang="en-US" sz="2800" dirty="0">
              <a:solidFill>
                <a:srgbClr val="005DAB"/>
              </a:solidFill>
              <a:latin typeface="HP Simplified Light" panose="020B0404020204020204" pitchFamily="34" charset="0"/>
            </a:endParaRPr>
          </a:p>
        </p:txBody>
      </p:sp>
      <p:pic>
        <p:nvPicPr>
          <p:cNvPr id="6" name="Picture 5">
            <a:extLst>
              <a:ext uri="{FF2B5EF4-FFF2-40B4-BE49-F238E27FC236}">
                <a16:creationId xmlns:a16="http://schemas.microsoft.com/office/drawing/2014/main" xmlns="" id="{9069A46B-E11C-42B5-85DA-B2D8F3892B95}"/>
              </a:ext>
            </a:extLst>
          </p:cNvPr>
          <p:cNvPicPr>
            <a:picLocks noChangeAspect="1"/>
          </p:cNvPicPr>
          <p:nvPr/>
        </p:nvPicPr>
        <p:blipFill>
          <a:blip r:embed="rId4"/>
          <a:stretch>
            <a:fillRect/>
          </a:stretch>
        </p:blipFill>
        <p:spPr>
          <a:xfrm>
            <a:off x="6194325" y="3630065"/>
            <a:ext cx="5103372" cy="1885201"/>
          </a:xfrm>
          <a:prstGeom prst="rect">
            <a:avLst/>
          </a:prstGeom>
          <a:ln w="57150">
            <a:solidFill>
              <a:schemeClr val="accent5">
                <a:lumMod val="75000"/>
              </a:schemeClr>
            </a:solidFill>
          </a:ln>
        </p:spPr>
      </p:pic>
      <p:sp>
        <p:nvSpPr>
          <p:cNvPr id="24" name="Arrow: Curved Right 23">
            <a:extLst>
              <a:ext uri="{FF2B5EF4-FFF2-40B4-BE49-F238E27FC236}">
                <a16:creationId xmlns:a16="http://schemas.microsoft.com/office/drawing/2014/main" xmlns="" id="{D7AC2DCD-6361-4C23-988D-558E48965D50}"/>
              </a:ext>
            </a:extLst>
          </p:cNvPr>
          <p:cNvSpPr/>
          <p:nvPr/>
        </p:nvSpPr>
        <p:spPr>
          <a:xfrm rot="2439480">
            <a:off x="5403816" y="4814931"/>
            <a:ext cx="289654" cy="889781"/>
          </a:xfrm>
          <a:prstGeom prst="curvedRightArrow">
            <a:avLst>
              <a:gd name="adj1" fmla="val 25000"/>
              <a:gd name="adj2" fmla="val 50000"/>
              <a:gd name="adj3" fmla="val 2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147331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4E9E45CB-1741-4F93-BAAC-FABD14F8FA6C}"/>
              </a:ext>
            </a:extLst>
          </p:cNvPr>
          <p:cNvSpPr/>
          <p:nvPr/>
        </p:nvSpPr>
        <p:spPr>
          <a:xfrm>
            <a:off x="994376" y="672749"/>
            <a:ext cx="4960529" cy="2862322"/>
          </a:xfrm>
          <a:prstGeom prst="rect">
            <a:avLst/>
          </a:prstGeom>
        </p:spPr>
        <p:txBody>
          <a:bodyPr wrap="square">
            <a:spAutoFit/>
          </a:bodyPr>
          <a:lstStyle/>
          <a:p>
            <a:r>
              <a:rPr lang="en-US" sz="3600" dirty="0">
                <a:ln w="12700">
                  <a:noFill/>
                  <a:prstDash val="solid"/>
                </a:ln>
                <a:solidFill>
                  <a:srgbClr val="005DAB"/>
                </a:solidFill>
                <a:latin typeface="Impact" panose="020B0806030902050204" pitchFamily="34" charset="0"/>
              </a:rPr>
              <a:t>Caution: </a:t>
            </a:r>
          </a:p>
          <a:p>
            <a:r>
              <a:rPr lang="en-US" sz="3600" dirty="0">
                <a:ln w="12700">
                  <a:noFill/>
                  <a:prstDash val="solid"/>
                </a:ln>
                <a:solidFill>
                  <a:srgbClr val="005DAB"/>
                </a:solidFill>
                <a:latin typeface="Impact" panose="020B0806030902050204" pitchFamily="34" charset="0"/>
              </a:rPr>
              <a:t>Advisory Councils </a:t>
            </a:r>
          </a:p>
          <a:p>
            <a:r>
              <a:rPr lang="en-US" sz="3600" dirty="0">
                <a:ln w="12700">
                  <a:noFill/>
                  <a:prstDash val="solid"/>
                </a:ln>
                <a:solidFill>
                  <a:srgbClr val="005DAB"/>
                </a:solidFill>
                <a:latin typeface="Impact" panose="020B0806030902050204" pitchFamily="34" charset="0"/>
              </a:rPr>
              <a:t>Must Update Agape on</a:t>
            </a:r>
          </a:p>
          <a:p>
            <a:r>
              <a:rPr lang="en-US" sz="3600" dirty="0">
                <a:ln w="12700">
                  <a:noFill/>
                  <a:prstDash val="solid"/>
                </a:ln>
                <a:solidFill>
                  <a:srgbClr val="005DAB"/>
                </a:solidFill>
                <a:latin typeface="Impact" panose="020B0806030902050204" pitchFamily="34" charset="0"/>
              </a:rPr>
              <a:t> “Where We Serve”</a:t>
            </a:r>
          </a:p>
          <a:p>
            <a:endParaRPr lang="en-US" sz="3600" dirty="0">
              <a:solidFill>
                <a:srgbClr val="005DAB"/>
              </a:solidFill>
            </a:endParaRPr>
          </a:p>
        </p:txBody>
      </p:sp>
      <p:sp>
        <p:nvSpPr>
          <p:cNvPr id="29" name="Arrow: Curved Right 28">
            <a:extLst>
              <a:ext uri="{FF2B5EF4-FFF2-40B4-BE49-F238E27FC236}">
                <a16:creationId xmlns:a16="http://schemas.microsoft.com/office/drawing/2014/main" xmlns="" id="{4BB4372C-12D5-4ED7-8100-572E2B33B3BD}"/>
              </a:ext>
            </a:extLst>
          </p:cNvPr>
          <p:cNvSpPr/>
          <p:nvPr/>
        </p:nvSpPr>
        <p:spPr>
          <a:xfrm>
            <a:off x="6280302" y="754479"/>
            <a:ext cx="480480" cy="1813229"/>
          </a:xfrm>
          <a:prstGeom prst="curvedRightArrow">
            <a:avLst>
              <a:gd name="adj1" fmla="val 25000"/>
              <a:gd name="adj2" fmla="val 46144"/>
              <a:gd name="adj3" fmla="val 1590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xmlns="" id="{EB7F2BE5-5395-44D7-9BB3-18108B739458}"/>
              </a:ext>
            </a:extLst>
          </p:cNvPr>
          <p:cNvSpPr txBox="1"/>
          <p:nvPr/>
        </p:nvSpPr>
        <p:spPr>
          <a:xfrm>
            <a:off x="7007427" y="2302618"/>
            <a:ext cx="4315950" cy="646331"/>
          </a:xfrm>
          <a:prstGeom prst="rect">
            <a:avLst/>
          </a:prstGeom>
          <a:noFill/>
          <a:ln w="57150">
            <a:solidFill>
              <a:srgbClr val="005DAB"/>
            </a:solidFill>
          </a:ln>
        </p:spPr>
        <p:txBody>
          <a:bodyPr wrap="square" rtlCol="0">
            <a:spAutoFit/>
          </a:bodyPr>
          <a:lstStyle/>
          <a:p>
            <a:pPr algn="ctr"/>
            <a:r>
              <a:rPr lang="en-US" dirty="0">
                <a:ln w="12700">
                  <a:noFill/>
                  <a:prstDash val="solid"/>
                </a:ln>
                <a:solidFill>
                  <a:srgbClr val="005DAB"/>
                </a:solidFill>
                <a:latin typeface="HP Simplified Light" panose="020B0404020204020204" pitchFamily="34" charset="0"/>
              </a:rPr>
              <a:t>Agape specifically addressed for Southwest Oklahoma Juvenile Center appeared! </a:t>
            </a:r>
            <a:endParaRPr lang="en-US" dirty="0">
              <a:solidFill>
                <a:srgbClr val="005DAB"/>
              </a:solidFill>
              <a:latin typeface="HP Simplified Light" panose="020B0404020204020204" pitchFamily="34" charset="0"/>
            </a:endParaRPr>
          </a:p>
        </p:txBody>
      </p:sp>
      <p:pic>
        <p:nvPicPr>
          <p:cNvPr id="11" name="Picture 10">
            <a:extLst>
              <a:ext uri="{FF2B5EF4-FFF2-40B4-BE49-F238E27FC236}">
                <a16:creationId xmlns:a16="http://schemas.microsoft.com/office/drawing/2014/main" xmlns="" id="{75D24BD4-10EB-4330-987C-AE8FAF6C4F0C}"/>
              </a:ext>
            </a:extLst>
          </p:cNvPr>
          <p:cNvPicPr>
            <a:picLocks noChangeAspect="1"/>
          </p:cNvPicPr>
          <p:nvPr/>
        </p:nvPicPr>
        <p:blipFill>
          <a:blip r:embed="rId3"/>
          <a:stretch>
            <a:fillRect/>
          </a:stretch>
        </p:blipFill>
        <p:spPr>
          <a:xfrm>
            <a:off x="6972718" y="459758"/>
            <a:ext cx="4315949" cy="1594325"/>
          </a:xfrm>
          <a:prstGeom prst="rect">
            <a:avLst/>
          </a:prstGeom>
          <a:ln w="76200">
            <a:solidFill>
              <a:srgbClr val="005DAB"/>
            </a:solidFill>
          </a:ln>
        </p:spPr>
      </p:pic>
      <p:grpSp>
        <p:nvGrpSpPr>
          <p:cNvPr id="2" name="Group 1">
            <a:extLst>
              <a:ext uri="{FF2B5EF4-FFF2-40B4-BE49-F238E27FC236}">
                <a16:creationId xmlns:a16="http://schemas.microsoft.com/office/drawing/2014/main" xmlns="" id="{D5E993BE-0470-3E49-A81E-26D4ACFD4899}"/>
              </a:ext>
            </a:extLst>
          </p:cNvPr>
          <p:cNvGrpSpPr/>
          <p:nvPr/>
        </p:nvGrpSpPr>
        <p:grpSpPr>
          <a:xfrm>
            <a:off x="5185799" y="3626996"/>
            <a:ext cx="1071362" cy="671033"/>
            <a:chOff x="5566799" y="3626996"/>
            <a:chExt cx="1071362" cy="671033"/>
          </a:xfrm>
        </p:grpSpPr>
        <p:sp>
          <p:nvSpPr>
            <p:cNvPr id="13" name="Thought Bubble: Cloud 12">
              <a:extLst>
                <a:ext uri="{FF2B5EF4-FFF2-40B4-BE49-F238E27FC236}">
                  <a16:creationId xmlns:a16="http://schemas.microsoft.com/office/drawing/2014/main" xmlns="" id="{874A79A6-5776-492F-B793-8C27DFAAA7A3}"/>
                </a:ext>
              </a:extLst>
            </p:cNvPr>
            <p:cNvSpPr/>
            <p:nvPr/>
          </p:nvSpPr>
          <p:spPr>
            <a:xfrm>
              <a:off x="5566799" y="3626996"/>
              <a:ext cx="1071362" cy="671033"/>
            </a:xfrm>
            <a:prstGeom prst="cloudCallout">
              <a:avLst>
                <a:gd name="adj1" fmla="val 52556"/>
                <a:gd name="adj2" fmla="val 39296"/>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xmlns="" id="{376EADAE-E5C8-4430-A157-A065D73296A5}"/>
                </a:ext>
              </a:extLst>
            </p:cNvPr>
            <p:cNvSpPr txBox="1"/>
            <p:nvPr/>
          </p:nvSpPr>
          <p:spPr>
            <a:xfrm>
              <a:off x="5898640" y="3678437"/>
              <a:ext cx="544072"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p>
          </p:txBody>
        </p:sp>
      </p:grpSp>
      <p:pic>
        <p:nvPicPr>
          <p:cNvPr id="16" name="Picture 15">
            <a:extLst>
              <a:ext uri="{FF2B5EF4-FFF2-40B4-BE49-F238E27FC236}">
                <a16:creationId xmlns:a16="http://schemas.microsoft.com/office/drawing/2014/main" xmlns="" id="{2A04CD94-C32F-41A6-9C9C-9AC392269084}"/>
              </a:ext>
            </a:extLst>
          </p:cNvPr>
          <p:cNvPicPr>
            <a:picLocks/>
          </p:cNvPicPr>
          <p:nvPr/>
        </p:nvPicPr>
        <p:blipFill rotWithShape="1">
          <a:blip r:embed="rId4"/>
          <a:srcRect l="1681" t="3355" r="1978"/>
          <a:stretch/>
        </p:blipFill>
        <p:spPr>
          <a:xfrm>
            <a:off x="6972717" y="3273135"/>
            <a:ext cx="4313867" cy="2982217"/>
          </a:xfrm>
          <a:prstGeom prst="rect">
            <a:avLst/>
          </a:prstGeom>
          <a:ln w="76200">
            <a:solidFill>
              <a:srgbClr val="005DAB"/>
            </a:solidFill>
          </a:ln>
        </p:spPr>
      </p:pic>
      <p:sp>
        <p:nvSpPr>
          <p:cNvPr id="25" name="Arrow: Curved Right 24">
            <a:extLst>
              <a:ext uri="{FF2B5EF4-FFF2-40B4-BE49-F238E27FC236}">
                <a16:creationId xmlns:a16="http://schemas.microsoft.com/office/drawing/2014/main" xmlns="" id="{7E426ABD-9253-4DE2-9FDA-595ACE09E7DB}"/>
              </a:ext>
            </a:extLst>
          </p:cNvPr>
          <p:cNvSpPr/>
          <p:nvPr/>
        </p:nvSpPr>
        <p:spPr>
          <a:xfrm rot="16446751" flipH="1">
            <a:off x="8841199" y="2457051"/>
            <a:ext cx="243879" cy="1625880"/>
          </a:xfrm>
          <a:prstGeom prst="curvedRightArrow">
            <a:avLst>
              <a:gd name="adj1" fmla="val 25000"/>
              <a:gd name="adj2" fmla="val 50000"/>
              <a:gd name="adj3" fmla="val 29167"/>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Arrow: Curved Right 25">
            <a:extLst>
              <a:ext uri="{FF2B5EF4-FFF2-40B4-BE49-F238E27FC236}">
                <a16:creationId xmlns:a16="http://schemas.microsoft.com/office/drawing/2014/main" xmlns="" id="{4C851BAD-0117-4DCA-A2A4-CB663EBDE0D4}"/>
              </a:ext>
            </a:extLst>
          </p:cNvPr>
          <p:cNvSpPr/>
          <p:nvPr/>
        </p:nvSpPr>
        <p:spPr>
          <a:xfrm rot="15098225" flipH="1">
            <a:off x="7036105" y="2458602"/>
            <a:ext cx="414420" cy="2096040"/>
          </a:xfrm>
          <a:prstGeom prst="curvedRightArrow">
            <a:avLst>
              <a:gd name="adj1" fmla="val 25000"/>
              <a:gd name="adj2" fmla="val 50000"/>
              <a:gd name="adj3" fmla="val 2916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Box 26">
            <a:extLst>
              <a:ext uri="{FF2B5EF4-FFF2-40B4-BE49-F238E27FC236}">
                <a16:creationId xmlns:a16="http://schemas.microsoft.com/office/drawing/2014/main" xmlns="" id="{1F95079B-AB00-4920-93A3-7998E67DD798}"/>
              </a:ext>
            </a:extLst>
          </p:cNvPr>
          <p:cNvSpPr txBox="1"/>
          <p:nvPr/>
        </p:nvSpPr>
        <p:spPr>
          <a:xfrm>
            <a:off x="1074351" y="4845827"/>
            <a:ext cx="4851681" cy="1015663"/>
          </a:xfrm>
          <a:prstGeom prst="rect">
            <a:avLst/>
          </a:prstGeom>
          <a:noFill/>
          <a:ln w="57150">
            <a:solidFill>
              <a:srgbClr val="005DAB"/>
            </a:solidFill>
          </a:ln>
        </p:spPr>
        <p:txBody>
          <a:bodyPr wrap="square" rtlCol="0">
            <a:spAutoFit/>
          </a:bodyPr>
          <a:lstStyle/>
          <a:p>
            <a:pPr algn="ctr"/>
            <a:r>
              <a:rPr lang="en-US" sz="2000" b="1" dirty="0">
                <a:solidFill>
                  <a:srgbClr val="005DAB"/>
                </a:solidFill>
                <a:latin typeface="HP Simplified Light" panose="020B0404020204020204" pitchFamily="34" charset="0"/>
              </a:rPr>
              <a:t>To remove outdated agape on “Where We Serve,” send message to </a:t>
            </a:r>
            <a:r>
              <a:rPr lang="en-US" sz="2000" b="1" u="sng" dirty="0">
                <a:solidFill>
                  <a:srgbClr val="005DAB"/>
                </a:solidFill>
                <a:latin typeface="HP Simplified Light" panose="020B0404020204020204" pitchFamily="34" charset="0"/>
                <a:hlinkClick r:id="rId5">
                  <a:extLst>
                    <a:ext uri="{A12FA001-AC4F-418D-AE19-62706E023703}">
                      <ahyp:hlinkClr xmlns:ahyp="http://schemas.microsoft.com/office/drawing/2018/hyperlinkcolor" xmlns="" val="tx"/>
                    </a:ext>
                  </a:extLst>
                </a:hlinkClick>
              </a:rPr>
              <a:t>bill@kpmi.org</a:t>
            </a:r>
            <a:r>
              <a:rPr lang="en-US" sz="2000" b="1" dirty="0">
                <a:solidFill>
                  <a:srgbClr val="005DAB"/>
                </a:solidFill>
                <a:latin typeface="HP Simplified Light" panose="020B0404020204020204" pitchFamily="34" charset="0"/>
              </a:rPr>
              <a:t>  </a:t>
            </a:r>
          </a:p>
          <a:p>
            <a:pPr algn="ctr"/>
            <a:r>
              <a:rPr lang="en-US" sz="2000" b="1" dirty="0">
                <a:solidFill>
                  <a:srgbClr val="005DAB"/>
                </a:solidFill>
                <a:latin typeface="HP Simplified Light" panose="020B0404020204020204" pitchFamily="34" charset="0"/>
              </a:rPr>
              <a:t>With the web address of the agape</a:t>
            </a:r>
            <a:r>
              <a:rPr lang="en-US" sz="2000" dirty="0">
                <a:solidFill>
                  <a:srgbClr val="005DAB"/>
                </a:solidFill>
                <a:latin typeface="HP Simplified Light" panose="020B0404020204020204" pitchFamily="34" charset="0"/>
              </a:rPr>
              <a:t>.</a:t>
            </a:r>
          </a:p>
        </p:txBody>
      </p:sp>
      <p:sp>
        <p:nvSpPr>
          <p:cNvPr id="17" name="Rectangle 16">
            <a:extLst>
              <a:ext uri="{FF2B5EF4-FFF2-40B4-BE49-F238E27FC236}">
                <a16:creationId xmlns:a16="http://schemas.microsoft.com/office/drawing/2014/main" xmlns="" id="{D5033DEE-D001-4067-9468-1FF40FD4476C}"/>
              </a:ext>
            </a:extLst>
          </p:cNvPr>
          <p:cNvSpPr/>
          <p:nvPr/>
        </p:nvSpPr>
        <p:spPr>
          <a:xfrm>
            <a:off x="4551933" y="6316134"/>
            <a:ext cx="8206153" cy="344069"/>
          </a:xfrm>
          <a:prstGeom prst="rect">
            <a:avLst/>
          </a:prstGeom>
        </p:spPr>
        <p:txBody>
          <a:bodyPr wrap="square">
            <a:spAutoFit/>
          </a:bodyPr>
          <a:lstStyle/>
          <a:p>
            <a:pPr>
              <a:lnSpc>
                <a:spcPct val="107000"/>
              </a:lnSpc>
            </a:pPr>
            <a:r>
              <a:rPr lang="en-US" sz="1600" u="sng" dirty="0">
                <a:solidFill>
                  <a:srgbClr val="005DAB"/>
                </a:solidFill>
                <a:latin typeface="HP Simplified Light" panose="020B0404020204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xmlns="" val="tx"/>
                    </a:ext>
                  </a:extLst>
                </a:hlinkClick>
              </a:rPr>
              <a:t>http://www.agape.mykairos.org/General/OK%20Great%20Plains%20Emmaus.pdf</a:t>
            </a:r>
            <a:endParaRPr lang="en-US" sz="1600" dirty="0">
              <a:solidFill>
                <a:srgbClr val="005DAB"/>
              </a:solidFill>
              <a:latin typeface="HP Simplified Light" panose="020B0404020204020204" pitchFamily="34" charset="0"/>
              <a:ea typeface="Calibri" panose="020F0502020204030204" pitchFamily="34" charset="0"/>
              <a:cs typeface="Times New Roman" panose="02020603050405020304" pitchFamily="18" charset="0"/>
            </a:endParaRPr>
          </a:p>
        </p:txBody>
      </p:sp>
      <p:sp>
        <p:nvSpPr>
          <p:cNvPr id="30" name="Arrow: Curved Right 29">
            <a:extLst>
              <a:ext uri="{FF2B5EF4-FFF2-40B4-BE49-F238E27FC236}">
                <a16:creationId xmlns:a16="http://schemas.microsoft.com/office/drawing/2014/main" xmlns="" id="{6E87F57A-905E-4833-B915-CA65A95EE557}"/>
              </a:ext>
            </a:extLst>
          </p:cNvPr>
          <p:cNvSpPr/>
          <p:nvPr/>
        </p:nvSpPr>
        <p:spPr>
          <a:xfrm rot="4730967" flipH="1">
            <a:off x="5865390" y="5038618"/>
            <a:ext cx="461219" cy="2126492"/>
          </a:xfrm>
          <a:prstGeom prst="curvedRightArrow">
            <a:avLst>
              <a:gd name="adj1" fmla="val 25000"/>
              <a:gd name="adj2" fmla="val 46144"/>
              <a:gd name="adj3" fmla="val 1590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698759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4E9E45CB-1741-4F93-BAAC-FABD14F8FA6C}"/>
              </a:ext>
            </a:extLst>
          </p:cNvPr>
          <p:cNvSpPr/>
          <p:nvPr/>
        </p:nvSpPr>
        <p:spPr>
          <a:xfrm>
            <a:off x="978047" y="672749"/>
            <a:ext cx="4960529" cy="2308324"/>
          </a:xfrm>
          <a:prstGeom prst="rect">
            <a:avLst/>
          </a:prstGeom>
        </p:spPr>
        <p:txBody>
          <a:bodyPr wrap="square">
            <a:spAutoFit/>
          </a:bodyPr>
          <a:lstStyle/>
          <a:p>
            <a:r>
              <a:rPr lang="en-US" sz="3600" dirty="0">
                <a:ln w="12700">
                  <a:noFill/>
                  <a:prstDash val="solid"/>
                </a:ln>
                <a:solidFill>
                  <a:srgbClr val="005DAB"/>
                </a:solidFill>
                <a:latin typeface="Impact" panose="020B0806030902050204" pitchFamily="34" charset="0"/>
              </a:rPr>
              <a:t>Encouragement – </a:t>
            </a:r>
          </a:p>
          <a:p>
            <a:r>
              <a:rPr lang="en-US" sz="3600" dirty="0">
                <a:ln w="12700">
                  <a:noFill/>
                  <a:prstDash val="solid"/>
                </a:ln>
                <a:solidFill>
                  <a:srgbClr val="005DAB"/>
                </a:solidFill>
                <a:latin typeface="Impact" panose="020B0806030902050204" pitchFamily="34" charset="0"/>
              </a:rPr>
              <a:t>Advisory Councils </a:t>
            </a:r>
          </a:p>
          <a:p>
            <a:r>
              <a:rPr lang="en-US" sz="3600" dirty="0">
                <a:ln w="12700">
                  <a:noFill/>
                  <a:prstDash val="solid"/>
                </a:ln>
                <a:solidFill>
                  <a:srgbClr val="005DAB"/>
                </a:solidFill>
                <a:latin typeface="Impact" panose="020B0806030902050204" pitchFamily="34" charset="0"/>
              </a:rPr>
              <a:t>Are Invited to Send More</a:t>
            </a:r>
          </a:p>
          <a:p>
            <a:endParaRPr lang="en-US" sz="3600" dirty="0">
              <a:solidFill>
                <a:srgbClr val="005DAB"/>
              </a:solidFill>
            </a:endParaRPr>
          </a:p>
        </p:txBody>
      </p:sp>
      <p:sp>
        <p:nvSpPr>
          <p:cNvPr id="29" name="Arrow: Curved Right 28">
            <a:extLst>
              <a:ext uri="{FF2B5EF4-FFF2-40B4-BE49-F238E27FC236}">
                <a16:creationId xmlns:a16="http://schemas.microsoft.com/office/drawing/2014/main" xmlns="" id="{4BB4372C-12D5-4ED7-8100-572E2B33B3BD}"/>
              </a:ext>
            </a:extLst>
          </p:cNvPr>
          <p:cNvSpPr/>
          <p:nvPr/>
        </p:nvSpPr>
        <p:spPr>
          <a:xfrm>
            <a:off x="5325960" y="2229391"/>
            <a:ext cx="480480" cy="1813229"/>
          </a:xfrm>
          <a:prstGeom prst="curvedRightArrow">
            <a:avLst>
              <a:gd name="adj1" fmla="val 25000"/>
              <a:gd name="adj2" fmla="val 46144"/>
              <a:gd name="adj3" fmla="val 1590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a:extLst>
              <a:ext uri="{FF2B5EF4-FFF2-40B4-BE49-F238E27FC236}">
                <a16:creationId xmlns:a16="http://schemas.microsoft.com/office/drawing/2014/main" xmlns="" id="{75D24BD4-10EB-4330-987C-AE8FAF6C4F0C}"/>
              </a:ext>
            </a:extLst>
          </p:cNvPr>
          <p:cNvPicPr>
            <a:picLocks noChangeAspect="1"/>
          </p:cNvPicPr>
          <p:nvPr/>
        </p:nvPicPr>
        <p:blipFill>
          <a:blip r:embed="rId3"/>
          <a:stretch>
            <a:fillRect/>
          </a:stretch>
        </p:blipFill>
        <p:spPr>
          <a:xfrm>
            <a:off x="5882045" y="376630"/>
            <a:ext cx="5401165" cy="1995207"/>
          </a:xfrm>
          <a:prstGeom prst="rect">
            <a:avLst/>
          </a:prstGeom>
          <a:noFill/>
          <a:ln w="76200">
            <a:solidFill>
              <a:srgbClr val="005DAB"/>
            </a:solidFill>
          </a:ln>
        </p:spPr>
      </p:pic>
      <p:sp>
        <p:nvSpPr>
          <p:cNvPr id="27" name="TextBox 26">
            <a:extLst>
              <a:ext uri="{FF2B5EF4-FFF2-40B4-BE49-F238E27FC236}">
                <a16:creationId xmlns:a16="http://schemas.microsoft.com/office/drawing/2014/main" xmlns="" id="{1F95079B-AB00-4920-93A3-7998E67DD798}"/>
              </a:ext>
            </a:extLst>
          </p:cNvPr>
          <p:cNvSpPr txBox="1"/>
          <p:nvPr/>
        </p:nvSpPr>
        <p:spPr>
          <a:xfrm>
            <a:off x="1066799" y="4303091"/>
            <a:ext cx="4666913" cy="1292662"/>
          </a:xfrm>
          <a:prstGeom prst="rect">
            <a:avLst/>
          </a:prstGeom>
          <a:noFill/>
          <a:ln w="76200">
            <a:solidFill>
              <a:srgbClr val="005DAB"/>
            </a:solidFill>
          </a:ln>
        </p:spPr>
        <p:txBody>
          <a:bodyPr wrap="square" rtlCol="0">
            <a:spAutoFit/>
          </a:bodyPr>
          <a:lstStyle/>
          <a:p>
            <a:pPr algn="ctr"/>
            <a:r>
              <a:rPr lang="en-US" sz="2000" b="1" dirty="0">
                <a:solidFill>
                  <a:srgbClr val="005DAB"/>
                </a:solidFill>
                <a:latin typeface="HP Simplified Light" panose="020B0404020204020204" pitchFamily="34" charset="0"/>
              </a:rPr>
              <a:t>Just follow the “Click here to email your agape and have it posted on the website for download.”</a:t>
            </a:r>
          </a:p>
          <a:p>
            <a:pPr algn="ctr"/>
            <a:r>
              <a:rPr lang="en-US" b="1" dirty="0">
                <a:solidFill>
                  <a:srgbClr val="005DAB"/>
                </a:solidFill>
                <a:latin typeface="HP Simplified Light" panose="020B0404020204020204" pitchFamily="34" charset="0"/>
              </a:rPr>
              <a:t>Send more agape soon!</a:t>
            </a:r>
          </a:p>
        </p:txBody>
      </p:sp>
      <p:sp>
        <p:nvSpPr>
          <p:cNvPr id="30" name="Arrow: Curved Right 29">
            <a:extLst>
              <a:ext uri="{FF2B5EF4-FFF2-40B4-BE49-F238E27FC236}">
                <a16:creationId xmlns:a16="http://schemas.microsoft.com/office/drawing/2014/main" xmlns="" id="{6E87F57A-905E-4833-B915-CA65A95EE557}"/>
              </a:ext>
            </a:extLst>
          </p:cNvPr>
          <p:cNvSpPr/>
          <p:nvPr/>
        </p:nvSpPr>
        <p:spPr>
          <a:xfrm rot="5400000" flipH="1">
            <a:off x="4388155" y="4575455"/>
            <a:ext cx="728584" cy="2945407"/>
          </a:xfrm>
          <a:prstGeom prst="curvedRightArrow">
            <a:avLst>
              <a:gd name="adj1" fmla="val 25000"/>
              <a:gd name="adj2" fmla="val 46144"/>
              <a:gd name="adj3" fmla="val 2267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a:extLst>
              <a:ext uri="{FF2B5EF4-FFF2-40B4-BE49-F238E27FC236}">
                <a16:creationId xmlns:a16="http://schemas.microsoft.com/office/drawing/2014/main" xmlns="" id="{21C46934-661E-49C1-AEF0-A11E0B526EA1}"/>
              </a:ext>
            </a:extLst>
          </p:cNvPr>
          <p:cNvPicPr>
            <a:picLocks noChangeAspect="1"/>
          </p:cNvPicPr>
          <p:nvPr/>
        </p:nvPicPr>
        <p:blipFill>
          <a:blip r:embed="rId4"/>
          <a:stretch>
            <a:fillRect/>
          </a:stretch>
        </p:blipFill>
        <p:spPr>
          <a:xfrm>
            <a:off x="6050873" y="2553636"/>
            <a:ext cx="5320453" cy="4027341"/>
          </a:xfrm>
          <a:prstGeom prst="rect">
            <a:avLst/>
          </a:prstGeom>
        </p:spPr>
      </p:pic>
    </p:spTree>
    <p:extLst>
      <p:ext uri="{BB962C8B-B14F-4D97-AF65-F5344CB8AC3E}">
        <p14:creationId xmlns:p14="http://schemas.microsoft.com/office/powerpoint/2010/main" val="2370482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0844926-DF69-4DA0-A64F-57A506C99604}"/>
              </a:ext>
            </a:extLst>
          </p:cNvPr>
          <p:cNvSpPr txBox="1"/>
          <p:nvPr/>
        </p:nvSpPr>
        <p:spPr>
          <a:xfrm>
            <a:off x="777641" y="437423"/>
            <a:ext cx="10648335" cy="6001643"/>
          </a:xfrm>
          <a:prstGeom prst="rect">
            <a:avLst/>
          </a:prstGeom>
          <a:noFill/>
        </p:spPr>
        <p:txBody>
          <a:bodyPr wrap="square" rtlCol="0">
            <a:spAutoFit/>
          </a:bodyPr>
          <a:lstStyle/>
          <a:p>
            <a:pPr algn="just"/>
            <a:r>
              <a:rPr lang="en-US" sz="3200" dirty="0">
                <a:solidFill>
                  <a:schemeClr val="bg1"/>
                </a:solidFill>
              </a:rPr>
              <a:t>For this reason, ever since I heard about your faith in the Lord Jesus and your love for all God’s people I have not stopped giving thanks for you, remembering you in my prayers. I keep asking that the God of our Lord Jesus Christ, the glorious Father, may give you the Spirit</a:t>
            </a:r>
            <a:r>
              <a:rPr lang="en-US" sz="3200" baseline="30000" dirty="0">
                <a:solidFill>
                  <a:schemeClr val="bg1"/>
                </a:solidFill>
              </a:rPr>
              <a:t> </a:t>
            </a:r>
            <a:r>
              <a:rPr lang="en-US" sz="3200" dirty="0">
                <a:solidFill>
                  <a:schemeClr val="bg1"/>
                </a:solidFill>
              </a:rPr>
              <a:t>of wisdom and revelation, so that you may know him better. I pray that the eyes of your heart may be enlightened, in order that you may know the hope to which he has called you, the riches of his glorious inheritance in his holy people, and his incomparably great power for us who believe.  That power is the same … </a:t>
            </a:r>
          </a:p>
          <a:p>
            <a:pPr algn="just"/>
            <a:endParaRPr lang="en-US" sz="3200" dirty="0">
              <a:solidFill>
                <a:schemeClr val="bg1"/>
              </a:solidFill>
            </a:endParaRPr>
          </a:p>
          <a:p>
            <a:pPr algn="just"/>
            <a:r>
              <a:rPr lang="en-US" sz="3200" dirty="0">
                <a:solidFill>
                  <a:schemeClr val="bg1"/>
                </a:solidFill>
              </a:rPr>
              <a:t>							          Ephesians 1:15-19</a:t>
            </a:r>
          </a:p>
        </p:txBody>
      </p:sp>
    </p:spTree>
    <p:extLst>
      <p:ext uri="{BB962C8B-B14F-4D97-AF65-F5344CB8AC3E}">
        <p14:creationId xmlns:p14="http://schemas.microsoft.com/office/powerpoint/2010/main" val="3009865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C9B19CE-AB0A-48B9-8541-B078919FC755}"/>
              </a:ext>
            </a:extLst>
          </p:cNvPr>
          <p:cNvSpPr>
            <a:spLocks noChangeArrowheads="1"/>
          </p:cNvSpPr>
          <p:nvPr/>
        </p:nvSpPr>
        <p:spPr bwMode="auto">
          <a:xfrm>
            <a:off x="309716" y="398859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KI(W) - Finding God's Love Behind Prison Walls.mp4">
            <a:hlinkClick r:id="" action="ppaction://media"/>
            <a:extLst>
              <a:ext uri="{FF2B5EF4-FFF2-40B4-BE49-F238E27FC236}">
                <a16:creationId xmlns:a16="http://schemas.microsoft.com/office/drawing/2014/main" xmlns="" id="{D1BC5840-E35B-504F-BFE5-889A0159E43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9951" y="286864"/>
            <a:ext cx="11187954" cy="6293224"/>
          </a:xfrm>
          <a:prstGeom prst="rect">
            <a:avLst/>
          </a:prstGeom>
        </p:spPr>
      </p:pic>
    </p:spTree>
    <p:extLst>
      <p:ext uri="{BB962C8B-B14F-4D97-AF65-F5344CB8AC3E}">
        <p14:creationId xmlns:p14="http://schemas.microsoft.com/office/powerpoint/2010/main" val="257738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22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E383BF4-62DF-F440-913E-0590669AB25D}"/>
              </a:ext>
            </a:extLst>
          </p:cNvPr>
          <p:cNvSpPr txBox="1"/>
          <p:nvPr/>
        </p:nvSpPr>
        <p:spPr>
          <a:xfrm>
            <a:off x="552450" y="438150"/>
            <a:ext cx="11087100" cy="5693866"/>
          </a:xfrm>
          <a:prstGeom prst="rect">
            <a:avLst/>
          </a:prstGeom>
          <a:noFill/>
        </p:spPr>
        <p:txBody>
          <a:bodyPr wrap="square" rtlCol="0">
            <a:spAutoFit/>
          </a:bodyPr>
          <a:lstStyle/>
          <a:p>
            <a:pPr algn="ctr"/>
            <a:r>
              <a:rPr lang="en-US" sz="4000" b="1" dirty="0">
                <a:ln w="12700">
                  <a:noFill/>
                  <a:prstDash val="solid"/>
                </a:ln>
                <a:solidFill>
                  <a:srgbClr val="005DAB"/>
                </a:solidFill>
                <a:latin typeface="Lucida Sans Unicode" panose="020B0602030504020204" pitchFamily="34" charset="0"/>
                <a:cs typeface="Lucida Sans Unicode" panose="020B0602030504020204" pitchFamily="34" charset="0"/>
              </a:rPr>
              <a:t>Meaning “All In” Kairos Program Manuals</a:t>
            </a:r>
          </a:p>
          <a:p>
            <a:pPr algn="ctr"/>
            <a:endParaRPr lang="en-US" sz="20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pPr algn="just"/>
            <a:r>
              <a:rPr lang="en-US" sz="3200" dirty="0">
                <a:latin typeface="Lucida Sans Unicode" panose="020B0602030504020204" pitchFamily="34" charset="0"/>
                <a:cs typeface="Lucida Sans Unicode" panose="020B0602030504020204" pitchFamily="34" charset="0"/>
              </a:rPr>
              <a:t>Agape, as used in Kairos, is the offering of unconditional love to another person with no expectation of receiving anything in return.  It is wanting the very best for another person and being willing to be used by God to move them toward that “best” without regard to personal sacrifice.</a:t>
            </a:r>
            <a:r>
              <a:rPr lang="en-US" sz="3200" b="1" dirty="0">
                <a:latin typeface="Lucida Sans Unicode" panose="020B0602030504020204" pitchFamily="34" charset="0"/>
                <a:cs typeface="Lucida Sans Unicode" panose="020B0602030504020204" pitchFamily="34" charset="0"/>
              </a:rPr>
              <a:t>  </a:t>
            </a:r>
          </a:p>
          <a:p>
            <a:pPr algn="ctr"/>
            <a:endParaRPr lang="en-US" sz="20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endParaRPr lang="en-US"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r>
              <a:rPr lang="en-US" sz="28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rPr>
              <a:t>Kairos Inside                 Kairos Outside     	            Kairos Torch</a:t>
            </a:r>
          </a:p>
          <a:p>
            <a:r>
              <a:rPr lang="en-US" sz="28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rPr>
              <a:t>   page 92                          page 110                        page 62</a:t>
            </a:r>
            <a:endParaRPr lang="en-US" sz="2800" dirty="0">
              <a:latin typeface="Lucida Sans Unicode" panose="020B0602030504020204" pitchFamily="34" charset="0"/>
              <a:cs typeface="Lucida Sans Unicode" panose="020B0602030504020204" pitchFamily="34" charset="0"/>
            </a:endParaRPr>
          </a:p>
          <a:p>
            <a:endParaRPr lang="en-US" dirty="0"/>
          </a:p>
        </p:txBody>
      </p:sp>
    </p:spTree>
    <p:extLst>
      <p:ext uri="{BB962C8B-B14F-4D97-AF65-F5344CB8AC3E}">
        <p14:creationId xmlns:p14="http://schemas.microsoft.com/office/powerpoint/2010/main" val="5190161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D85E2F88-CF14-614B-9E3D-2640E2D4B13E}"/>
              </a:ext>
            </a:extLst>
          </p:cNvPr>
          <p:cNvSpPr txBox="1"/>
          <p:nvPr/>
        </p:nvSpPr>
        <p:spPr>
          <a:xfrm>
            <a:off x="2444158" y="1734301"/>
            <a:ext cx="9361084" cy="4339650"/>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IMPORTANCE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God’s unconditional love requires our heart, </a:t>
            </a: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passion and hands … All In His Name.</a:t>
            </a:r>
          </a:p>
          <a:p>
            <a:pPr algn="ctr"/>
            <a:endPar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pic>
        <p:nvPicPr>
          <p:cNvPr id="8" name="Picture 7">
            <a:extLst>
              <a:ext uri="{FF2B5EF4-FFF2-40B4-BE49-F238E27FC236}">
                <a16:creationId xmlns:a16="http://schemas.microsoft.com/office/drawing/2014/main" xmlns="" id="{2D3CE18B-810B-4740-BC98-B4316CFEC65A}"/>
              </a:ext>
            </a:extLst>
          </p:cNvPr>
          <p:cNvPicPr>
            <a:picLocks noChangeAspect="1"/>
          </p:cNvPicPr>
          <p:nvPr/>
        </p:nvPicPr>
        <p:blipFill>
          <a:blip r:embed="rId3"/>
          <a:stretch>
            <a:fillRect/>
          </a:stretch>
        </p:blipFill>
        <p:spPr>
          <a:xfrm>
            <a:off x="0" y="0"/>
            <a:ext cx="2841811" cy="6858000"/>
          </a:xfrm>
          <a:prstGeom prst="rect">
            <a:avLst/>
          </a:prstGeom>
        </p:spPr>
      </p:pic>
    </p:spTree>
    <p:extLst>
      <p:ext uri="{BB962C8B-B14F-4D97-AF65-F5344CB8AC3E}">
        <p14:creationId xmlns:p14="http://schemas.microsoft.com/office/powerpoint/2010/main" val="2670892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802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35C36BD2-D78A-BA43-B0D0-BCE04A44E2C9}"/>
              </a:ext>
            </a:extLst>
          </p:cNvPr>
          <p:cNvPicPr>
            <a:picLocks noChangeAspect="1"/>
          </p:cNvPicPr>
          <p:nvPr/>
        </p:nvPicPr>
        <p:blipFill>
          <a:blip r:embed="rId3"/>
          <a:stretch>
            <a:fillRect/>
          </a:stretch>
        </p:blipFill>
        <p:spPr>
          <a:xfrm>
            <a:off x="0" y="35848"/>
            <a:ext cx="2914148" cy="6858001"/>
          </a:xfrm>
          <a:prstGeom prst="rect">
            <a:avLst/>
          </a:prstGeom>
        </p:spPr>
      </p:pic>
      <p:sp>
        <p:nvSpPr>
          <p:cNvPr id="7" name="TextBox 6">
            <a:extLst>
              <a:ext uri="{FF2B5EF4-FFF2-40B4-BE49-F238E27FC236}">
                <a16:creationId xmlns:a16="http://schemas.microsoft.com/office/drawing/2014/main" xmlns="" id="{17850E06-4DBC-4642-8E70-5F5DE7091F22}"/>
              </a:ext>
            </a:extLst>
          </p:cNvPr>
          <p:cNvSpPr txBox="1"/>
          <p:nvPr/>
        </p:nvSpPr>
        <p:spPr>
          <a:xfrm>
            <a:off x="2444158" y="1734301"/>
            <a:ext cx="9361084" cy="3477875"/>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PURPOSE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reflections from Kairos Program Manuals</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248170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7DFC287-601B-3541-9BDA-D903BB4A9DA1}"/>
              </a:ext>
            </a:extLst>
          </p:cNvPr>
          <p:cNvSpPr txBox="1"/>
          <p:nvPr/>
        </p:nvSpPr>
        <p:spPr>
          <a:xfrm>
            <a:off x="552450" y="438150"/>
            <a:ext cx="11087100" cy="5386090"/>
          </a:xfrm>
          <a:prstGeom prst="rect">
            <a:avLst/>
          </a:prstGeom>
          <a:noFill/>
        </p:spPr>
        <p:txBody>
          <a:bodyPr wrap="square" rtlCol="0">
            <a:spAutoFit/>
          </a:bodyPr>
          <a:lstStyle/>
          <a:p>
            <a:pPr algn="ctr"/>
            <a:r>
              <a:rPr lang="en-US" sz="4000" b="1" dirty="0">
                <a:ln w="12700">
                  <a:noFill/>
                  <a:prstDash val="solid"/>
                </a:ln>
                <a:solidFill>
                  <a:srgbClr val="005DAB"/>
                </a:solidFill>
                <a:latin typeface="Lucida Sans Unicode" panose="020B0602030504020204" pitchFamily="34" charset="0"/>
                <a:cs typeface="Lucida Sans Unicode" panose="020B0602030504020204" pitchFamily="34" charset="0"/>
              </a:rPr>
              <a:t>Purpose “All In” Kairos Program Manuals</a:t>
            </a:r>
          </a:p>
          <a:p>
            <a:pPr algn="ctr"/>
            <a:endParaRPr lang="en-US" sz="20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pPr algn="just"/>
            <a:r>
              <a:rPr lang="en-US" sz="3200" b="1" dirty="0">
                <a:latin typeface="Lucida Sans Unicode" panose="020B0602030504020204" pitchFamily="34" charset="0"/>
                <a:cs typeface="Lucida Sans Unicode" panose="020B0602030504020204" pitchFamily="34" charset="0"/>
              </a:rPr>
              <a:t>Kairos offers a wonderful opportunity to help Christians respond to Christ’s calling by communicating His love through their sacrificial gifts of agape.</a:t>
            </a:r>
            <a:r>
              <a:rPr lang="en-US" sz="3200" dirty="0">
                <a:latin typeface="Lucida Sans Unicode" panose="020B0602030504020204" pitchFamily="34" charset="0"/>
                <a:cs typeface="Lucida Sans Unicode" panose="020B0602030504020204" pitchFamily="34" charset="0"/>
              </a:rPr>
              <a:t>  That should be our focus, and the Weekend will be filled with all the love of the Body of Christ that you could ever desire!</a:t>
            </a:r>
            <a:endParaRPr lang="en-US" sz="2000"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endParaRPr lang="en-US" dirty="0">
              <a:ln w="12700">
                <a:noFill/>
                <a:prstDash val="solid"/>
              </a:ln>
              <a:solidFill>
                <a:schemeClr val="accent1">
                  <a:lumMod val="75000"/>
                </a:schemeClr>
              </a:solidFill>
              <a:latin typeface="Lucida Sans Unicode" panose="020B0602030504020204" pitchFamily="34" charset="0"/>
              <a:cs typeface="Lucida Sans Unicode" panose="020B0602030504020204" pitchFamily="34" charset="0"/>
            </a:endParaRPr>
          </a:p>
          <a:p>
            <a:r>
              <a:rPr lang="en-US" sz="2800" dirty="0">
                <a:ln w="12700">
                  <a:noFill/>
                  <a:prstDash val="solid"/>
                </a:ln>
                <a:solidFill>
                  <a:srgbClr val="005DAB"/>
                </a:solidFill>
                <a:latin typeface="Lucida Sans Unicode" panose="020B0602030504020204" pitchFamily="34" charset="0"/>
                <a:cs typeface="Lucida Sans Unicode" panose="020B0602030504020204" pitchFamily="34" charset="0"/>
              </a:rPr>
              <a:t>Kairos Inside                 Kairos Outside     	         Kairos Torch</a:t>
            </a:r>
          </a:p>
          <a:p>
            <a:r>
              <a:rPr lang="en-US" sz="2800" dirty="0">
                <a:ln w="12700">
                  <a:noFill/>
                  <a:prstDash val="solid"/>
                </a:ln>
                <a:solidFill>
                  <a:srgbClr val="005DAB"/>
                </a:solidFill>
                <a:latin typeface="Lucida Sans Unicode" panose="020B0602030504020204" pitchFamily="34" charset="0"/>
                <a:cs typeface="Lucida Sans Unicode" panose="020B0602030504020204" pitchFamily="34" charset="0"/>
              </a:rPr>
              <a:t>   page 92                          page 110               pages 62 and 43</a:t>
            </a:r>
            <a:endParaRPr lang="en-US" sz="2800" dirty="0">
              <a:solidFill>
                <a:srgbClr val="005DAB"/>
              </a:solidFill>
              <a:latin typeface="Lucida Sans Unicode" panose="020B0602030504020204" pitchFamily="34" charset="0"/>
              <a:cs typeface="Lucida Sans Unicode" panose="020B0602030504020204" pitchFamily="34" charset="0"/>
            </a:endParaRPr>
          </a:p>
          <a:p>
            <a:endParaRPr lang="en-US" dirty="0"/>
          </a:p>
        </p:txBody>
      </p:sp>
    </p:spTree>
    <p:extLst>
      <p:ext uri="{BB962C8B-B14F-4D97-AF65-F5344CB8AC3E}">
        <p14:creationId xmlns:p14="http://schemas.microsoft.com/office/powerpoint/2010/main" val="350919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1E1B877-1B93-3545-B2B2-CA897297103D}"/>
              </a:ext>
            </a:extLst>
          </p:cNvPr>
          <p:cNvPicPr>
            <a:picLocks noChangeAspect="1"/>
          </p:cNvPicPr>
          <p:nvPr/>
        </p:nvPicPr>
        <p:blipFill>
          <a:blip r:embed="rId3"/>
          <a:stretch>
            <a:fillRect/>
          </a:stretch>
        </p:blipFill>
        <p:spPr>
          <a:xfrm>
            <a:off x="1" y="-1"/>
            <a:ext cx="2914148" cy="6858001"/>
          </a:xfrm>
          <a:prstGeom prst="rect">
            <a:avLst/>
          </a:prstGeom>
        </p:spPr>
      </p:pic>
      <p:sp>
        <p:nvSpPr>
          <p:cNvPr id="9" name="TextBox 8">
            <a:extLst>
              <a:ext uri="{FF2B5EF4-FFF2-40B4-BE49-F238E27FC236}">
                <a16:creationId xmlns:a16="http://schemas.microsoft.com/office/drawing/2014/main" xmlns="" id="{55EEFF6F-9069-5546-BA49-E3F12CCEB603}"/>
              </a:ext>
            </a:extLst>
          </p:cNvPr>
          <p:cNvSpPr txBox="1"/>
          <p:nvPr/>
        </p:nvSpPr>
        <p:spPr>
          <a:xfrm>
            <a:off x="2444158" y="1734301"/>
            <a:ext cx="9361084" cy="3477875"/>
          </a:xfrm>
          <a:prstGeom prst="rect">
            <a:avLst/>
          </a:prstGeom>
          <a:noFill/>
        </p:spPr>
        <p:txBody>
          <a:bodyPr wrap="square" rtlCol="0">
            <a:spAutoFit/>
          </a:bodyPr>
          <a:lstStyle/>
          <a:p>
            <a:pPr algn="ctr"/>
            <a:r>
              <a:rPr lang="en-US" sz="4800" b="1"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THE EXPRESSION OF AGAPE</a:t>
            </a: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endParaRPr lang="en-US" sz="24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a:p>
            <a:pPr algn="ctr"/>
            <a:r>
              <a:rPr lang="en-US" sz="2800" dirty="0">
                <a:ln w="12700">
                  <a:noFill/>
                  <a:prstDash val="solid"/>
                </a:ln>
                <a:solidFill>
                  <a:srgbClr val="005DAB"/>
                </a:solidFill>
                <a:latin typeface="Lucida Sans Unicode" panose="020B0602030504020204" pitchFamily="34" charset="0"/>
                <a:ea typeface="+mj-ea"/>
                <a:cs typeface="Lucida Sans Unicode" panose="020B0602030504020204" pitchFamily="34" charset="0"/>
              </a:rPr>
              <a:t>flows through the Body of Christ</a:t>
            </a:r>
          </a:p>
          <a:p>
            <a:pPr algn="ctr"/>
            <a:endParaRPr lang="en-US" sz="4800" dirty="0">
              <a:ln w="12700">
                <a:noFill/>
                <a:prstDash val="solid"/>
              </a:ln>
              <a:solidFill>
                <a:srgbClr val="005DAB"/>
              </a:solidFill>
              <a:latin typeface="Lucida Sans Unicode" panose="020B0602030504020204" pitchFamily="34" charset="0"/>
              <a:ea typeface="+mj-ea"/>
              <a:cs typeface="Lucida Sans Unicode" panose="020B0602030504020204" pitchFamily="34" charset="0"/>
            </a:endParaRPr>
          </a:p>
        </p:txBody>
      </p:sp>
    </p:spTree>
    <p:extLst>
      <p:ext uri="{BB962C8B-B14F-4D97-AF65-F5344CB8AC3E}">
        <p14:creationId xmlns:p14="http://schemas.microsoft.com/office/powerpoint/2010/main" val="379163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35853951-D443-46A8-81F2-253D9ADEA161}"/>
              </a:ext>
            </a:extLst>
          </p:cNvPr>
          <p:cNvSpPr txBox="1"/>
          <p:nvPr/>
        </p:nvSpPr>
        <p:spPr>
          <a:xfrm>
            <a:off x="465550" y="4006886"/>
            <a:ext cx="11260899" cy="1754326"/>
          </a:xfrm>
          <a:prstGeom prst="rect">
            <a:avLst/>
          </a:prstGeom>
          <a:noFill/>
        </p:spPr>
        <p:txBody>
          <a:bodyPr wrap="square" rtlCol="0">
            <a:spAutoFit/>
          </a:bodyPr>
          <a:lstStyle/>
          <a:p>
            <a:pPr algn="ctr"/>
            <a:r>
              <a:rPr lang="en-US" sz="3600" b="1" dirty="0"/>
              <a:t>	</a:t>
            </a:r>
            <a:r>
              <a:rPr lang="en-US" sz="3600" dirty="0">
                <a:solidFill>
                  <a:srgbClr val="005DAB"/>
                </a:solidFill>
              </a:rPr>
              <a:t>Every person and every part  of every </a:t>
            </a:r>
          </a:p>
          <a:p>
            <a:pPr algn="ctr"/>
            <a:r>
              <a:rPr lang="en-US" sz="3600" dirty="0">
                <a:solidFill>
                  <a:srgbClr val="005DAB"/>
                </a:solidFill>
              </a:rPr>
              <a:t>Kairos Weekend and Continuing Ministry becomes an expression of God’s unconditional love – agape!</a:t>
            </a:r>
          </a:p>
        </p:txBody>
      </p:sp>
      <p:sp>
        <p:nvSpPr>
          <p:cNvPr id="4" name="TextBox 3">
            <a:extLst>
              <a:ext uri="{FF2B5EF4-FFF2-40B4-BE49-F238E27FC236}">
                <a16:creationId xmlns:a16="http://schemas.microsoft.com/office/drawing/2014/main" xmlns="" id="{9C2B0D71-272A-9842-8A48-87CA855C974E}"/>
              </a:ext>
            </a:extLst>
          </p:cNvPr>
          <p:cNvSpPr txBox="1"/>
          <p:nvPr/>
        </p:nvSpPr>
        <p:spPr>
          <a:xfrm>
            <a:off x="552450" y="438150"/>
            <a:ext cx="11087100" cy="3186065"/>
          </a:xfrm>
          <a:prstGeom prst="rect">
            <a:avLst/>
          </a:prstGeom>
          <a:noFill/>
        </p:spPr>
        <p:txBody>
          <a:bodyPr wrap="square" rtlCol="0">
            <a:spAutoFit/>
          </a:bodyPr>
          <a:lstStyle/>
          <a:p>
            <a:pPr algn="ctr"/>
            <a:r>
              <a:rPr lang="en-US" sz="4400" b="1" dirty="0">
                <a:ln w="12700">
                  <a:noFill/>
                  <a:prstDash val="solid"/>
                </a:ln>
                <a:solidFill>
                  <a:srgbClr val="005DAB"/>
                </a:solidFill>
                <a:latin typeface="Arial Black" panose="020B0A04020102020204" pitchFamily="34" charset="0"/>
              </a:rPr>
              <a:t>Expressions of Agape</a:t>
            </a:r>
          </a:p>
          <a:p>
            <a:endParaRPr lang="en-US" dirty="0">
              <a:ln w="12700">
                <a:noFill/>
                <a:prstDash val="solid"/>
              </a:ln>
              <a:solidFill>
                <a:schemeClr val="accent1">
                  <a:lumMod val="75000"/>
                </a:schemeClr>
              </a:solidFill>
              <a:latin typeface="Arial Black" panose="020B0A04020102020204" pitchFamily="34" charset="0"/>
            </a:endParaRPr>
          </a:p>
          <a:p>
            <a:pPr marL="3200400" lvl="6" indent="-457200">
              <a:lnSpc>
                <a:spcPct val="150000"/>
              </a:lnSpc>
              <a:buFont typeface="Arial" panose="020B0604020202020204" pitchFamily="34" charset="0"/>
              <a:buChar char="•"/>
            </a:pPr>
            <a:r>
              <a:rPr lang="en-US" sz="3200" dirty="0"/>
              <a:t>Invisible or visible</a:t>
            </a:r>
          </a:p>
          <a:p>
            <a:pPr marL="3200400" lvl="6" indent="-457200">
              <a:lnSpc>
                <a:spcPct val="150000"/>
              </a:lnSpc>
              <a:buFont typeface="Arial" panose="020B0604020202020204" pitchFamily="34" charset="0"/>
              <a:buChar char="•"/>
            </a:pPr>
            <a:r>
              <a:rPr lang="en-US" sz="3200" dirty="0"/>
              <a:t>General agape is tangible</a:t>
            </a:r>
          </a:p>
          <a:p>
            <a:pPr marL="3200400" lvl="6" indent="-457200">
              <a:lnSpc>
                <a:spcPct val="150000"/>
              </a:lnSpc>
              <a:buFont typeface="Arial" panose="020B0604020202020204" pitchFamily="34" charset="0"/>
              <a:buChar char="•"/>
            </a:pPr>
            <a:r>
              <a:rPr lang="en-US" sz="3200" dirty="0"/>
              <a:t>Personal agape is unique and tangible</a:t>
            </a:r>
          </a:p>
        </p:txBody>
      </p:sp>
    </p:spTree>
    <p:extLst>
      <p:ext uri="{BB962C8B-B14F-4D97-AF65-F5344CB8AC3E}">
        <p14:creationId xmlns:p14="http://schemas.microsoft.com/office/powerpoint/2010/main" val="3730931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9842</TotalTime>
  <Words>5136</Words>
  <Application>Microsoft Office PowerPoint</Application>
  <PresentationFormat>Custom</PresentationFormat>
  <Paragraphs>399</Paragraphs>
  <Slides>51</Slides>
  <Notes>33</Notes>
  <HiddenSlides>0</HiddenSlides>
  <MMClips>1</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and Ida Wheeler</dc:creator>
  <cp:lastModifiedBy>Kevin Resnover</cp:lastModifiedBy>
  <cp:revision>402</cp:revision>
  <cp:lastPrinted>2019-06-10T15:52:11Z</cp:lastPrinted>
  <dcterms:created xsi:type="dcterms:W3CDTF">2018-09-26T01:44:38Z</dcterms:created>
  <dcterms:modified xsi:type="dcterms:W3CDTF">2019-07-03T18:23:37Z</dcterms:modified>
</cp:coreProperties>
</file>